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3" r:id="rId16"/>
    <p:sldId id="274" r:id="rId17"/>
    <p:sldId id="275" r:id="rId18"/>
    <p:sldId id="276" r:id="rId19"/>
    <p:sldId id="283" r:id="rId20"/>
    <p:sldId id="277" r:id="rId21"/>
    <p:sldId id="278" r:id="rId22"/>
    <p:sldId id="279" r:id="rId23"/>
    <p:sldId id="280" r:id="rId24"/>
    <p:sldId id="281" r:id="rId25"/>
    <p:sldId id="282" r:id="rId26"/>
    <p:sldId id="284" r:id="rId2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3E26C6-41D1-46DF-AF73-4A9B36B934AB}" type="datetimeFigureOut">
              <a:rPr lang="fa-IR" smtClean="0"/>
              <a:t>10/25/1435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98072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cs typeface="B Nasim" pitchFamily="2" charset="-78"/>
              </a:rPr>
              <a:t>بازاریابی مویرگی</a:t>
            </a:r>
            <a:endParaRPr lang="fa-IR" sz="4000" dirty="0">
              <a:solidFill>
                <a:schemeClr val="accent1">
                  <a:lumMod val="50000"/>
                </a:schemeClr>
              </a:solidFill>
              <a:cs typeface="B Nasim" pitchFamily="2" charset="-78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339752" y="4077072"/>
            <a:ext cx="6172200" cy="1371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استاد</a:t>
            </a:r>
            <a:r>
              <a:rPr lang="fa-IR" sz="2000" dirty="0" smtClean="0">
                <a:solidFill>
                  <a:srgbClr val="FF0000"/>
                </a:solidFill>
              </a:rPr>
              <a:t>: سرکار </a:t>
            </a:r>
            <a:r>
              <a:rPr lang="fa-IR" sz="2000" dirty="0" smtClean="0">
                <a:solidFill>
                  <a:srgbClr val="FF0000"/>
                </a:solidFill>
              </a:rPr>
              <a:t>خانم دکتر عابد </a:t>
            </a:r>
            <a:endParaRPr lang="fa-IR" sz="2000" dirty="0" smtClean="0">
              <a:solidFill>
                <a:srgbClr val="FF0000"/>
              </a:solidFill>
            </a:endParaRPr>
          </a:p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 </a:t>
            </a:r>
            <a:endParaRPr lang="fa-IR" sz="2000" dirty="0" smtClean="0">
              <a:solidFill>
                <a:srgbClr val="FF0000"/>
              </a:solidFill>
            </a:endParaRPr>
          </a:p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تهیه و تنظیم</a:t>
            </a:r>
            <a:r>
              <a:rPr lang="fa-IR" sz="2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سید </a:t>
            </a:r>
            <a:r>
              <a:rPr lang="fa-IR" sz="2000" dirty="0" smtClean="0">
                <a:solidFill>
                  <a:srgbClr val="FF0000"/>
                </a:solidFill>
              </a:rPr>
              <a:t>داوود </a:t>
            </a:r>
            <a:r>
              <a:rPr lang="fa-IR" sz="2000" dirty="0" smtClean="0">
                <a:solidFill>
                  <a:srgbClr val="FF0000"/>
                </a:solidFill>
              </a:rPr>
              <a:t>سیدمهدی،علی صرفی،هادی کلانتری</a:t>
            </a:r>
            <a:endParaRPr lang="fa-I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68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مجتمع های تولیدی و شبکه های توزیع مستقل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472608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arenR"/>
            </a:pPr>
            <a:r>
              <a:rPr lang="fa-IR" dirty="0"/>
              <a:t>کارشناسان بازار بخوبی از معایب اساسی شرکتهای پخش بزرگ آگاه </a:t>
            </a:r>
            <a:r>
              <a:rPr lang="fa-IR" dirty="0" smtClean="0"/>
              <a:t>هستند</a:t>
            </a:r>
          </a:p>
          <a:p>
            <a:pPr marL="457200" indent="-45720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arenR"/>
            </a:pPr>
            <a:r>
              <a:rPr lang="fa-IR" dirty="0"/>
              <a:t>مجتمعهای مختلف </a:t>
            </a:r>
            <a:r>
              <a:rPr lang="fa-IR" dirty="0" smtClean="0"/>
              <a:t>تولیدی </a:t>
            </a:r>
            <a:r>
              <a:rPr lang="fa-IR" dirty="0"/>
              <a:t>حجم وسیعی از کالاهای با برند </a:t>
            </a:r>
            <a:r>
              <a:rPr lang="fa-IR" dirty="0" smtClean="0"/>
              <a:t>معتبر را </a:t>
            </a:r>
            <a:r>
              <a:rPr lang="fa-IR" dirty="0"/>
              <a:t>تولید می </a:t>
            </a:r>
            <a:r>
              <a:rPr lang="fa-IR" dirty="0" smtClean="0"/>
              <a:t>کنند</a:t>
            </a:r>
          </a:p>
          <a:p>
            <a:pPr marL="457200" indent="-45720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arenR"/>
            </a:pPr>
            <a:r>
              <a:rPr lang="fa-IR" dirty="0"/>
              <a:t>مجموعه ها در حال حاضر از شرکتهای قوی و معتبر پخش در کشور محسوب می شوند.</a:t>
            </a:r>
            <a:endParaRPr lang="en-US" dirty="0"/>
          </a:p>
          <a:p>
            <a:pPr marL="457200" indent="-45720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arenR"/>
            </a:pPr>
            <a:r>
              <a:rPr lang="fa-IR" dirty="0"/>
              <a:t>مجتمعهای تولیدی و شرکتهای تولیدی </a:t>
            </a:r>
            <a:r>
              <a:rPr lang="fa-IR" dirty="0" smtClean="0"/>
              <a:t>بزرگ </a:t>
            </a:r>
            <a:r>
              <a:rPr lang="fa-IR" dirty="0"/>
              <a:t>دارای شبکه های توزیع مستقل </a:t>
            </a:r>
            <a:r>
              <a:rPr lang="fa-IR" dirty="0" smtClean="0"/>
              <a:t>هستند</a:t>
            </a:r>
          </a:p>
          <a:p>
            <a:pPr marL="457200" indent="-45720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arenR"/>
            </a:pPr>
            <a:r>
              <a:rPr lang="fa-IR" dirty="0"/>
              <a:t>شرکتهایی که با شبکه های توزیع دیگر فعالیت دارند، از این مزیت ها برخوردار نیستند</a:t>
            </a:r>
            <a:endParaRPr lang="fa-IR" dirty="0" smtClean="0"/>
          </a:p>
          <a:p>
            <a:pPr marL="457200" indent="-45720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arenR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40324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توجیه هزینه </a:t>
            </a:r>
            <a:r>
              <a:rPr lang="fa-IR" b="1" dirty="0" smtClean="0">
                <a:solidFill>
                  <a:schemeClr val="accent3"/>
                </a:solidFill>
              </a:rPr>
              <a:t>ایجاد </a:t>
            </a:r>
            <a:r>
              <a:rPr lang="fa-IR" b="1" dirty="0">
                <a:solidFill>
                  <a:schemeClr val="accent3"/>
                </a:solidFill>
              </a:rPr>
              <a:t>شبکه های توزیع برای مجتمع های بزرگ تولیدی</a:t>
            </a:r>
            <a:endParaRPr lang="fa-IR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130472"/>
            <a:ext cx="7467600" cy="47011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dirty="0"/>
              <a:t>ایجاد شبکه های توزیع دارای هزینه های نسبتاً سنگینی هستند و تقریباً در همه موارد در سالهای اول سود آور نیستند. </a:t>
            </a:r>
            <a:endParaRPr lang="fa-IR" dirty="0" smtClean="0"/>
          </a:p>
          <a:p>
            <a:pPr algn="just">
              <a:lnSpc>
                <a:spcPct val="150000"/>
              </a:lnSpc>
            </a:pPr>
            <a:r>
              <a:rPr lang="fa-IR" dirty="0" smtClean="0"/>
              <a:t>شبکه </a:t>
            </a:r>
            <a:r>
              <a:rPr lang="fa-IR" dirty="0"/>
              <a:t>های توزیع در بلند مدت کاملاً دارای توجیه اقتصادی است</a:t>
            </a:r>
            <a:r>
              <a:rPr lang="fa-I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fa-IR" dirty="0" smtClean="0"/>
              <a:t>مجتمع های </a:t>
            </a:r>
            <a:r>
              <a:rPr lang="fa-IR" dirty="0"/>
              <a:t>تولیدی در ایجاد شبکه های توزیع مستقل، به دنبال کسب سود </a:t>
            </a:r>
            <a:r>
              <a:rPr lang="fa-IR" dirty="0" smtClean="0"/>
              <a:t>نیستند.</a:t>
            </a:r>
          </a:p>
        </p:txBody>
      </p:sp>
    </p:spTree>
    <p:extLst>
      <p:ext uri="{BB962C8B-B14F-4D97-AF65-F5344CB8AC3E}">
        <p14:creationId xmlns:p14="http://schemas.microsoft.com/office/powerpoint/2010/main" val="2899244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dirty="0"/>
              <a:t>بازارهای هدف، افزایش حجم فروش محصولات </a:t>
            </a:r>
            <a:r>
              <a:rPr lang="fa-IR" dirty="0" smtClean="0"/>
              <a:t>مجتم های </a:t>
            </a:r>
            <a:r>
              <a:rPr lang="fa-IR" dirty="0"/>
              <a:t>تولیدی به میزان قابل قبول، کنترل دائم و آسان بازارهای هدف و کنترل وضعیت بازگشت سرمایه و کاهش ریسک های مرتبط با آن </a:t>
            </a:r>
            <a:r>
              <a:rPr lang="fa-IR" dirty="0" smtClean="0"/>
              <a:t>است</a:t>
            </a:r>
            <a:r>
              <a:rPr lang="fa-I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fa-IR" dirty="0"/>
              <a:t>صنعت توزیع کشور همواره شاهد تولد شرکتهای پخش مستقل برای </a:t>
            </a:r>
            <a:r>
              <a:rPr lang="fa-IR" dirty="0" smtClean="0"/>
              <a:t>مجتمع های </a:t>
            </a:r>
            <a:r>
              <a:rPr lang="fa-IR" dirty="0"/>
              <a:t>تولیدی بزرگ، متوسط و بعضاً کوچک است</a:t>
            </a:r>
            <a:r>
              <a:rPr lang="fa-I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fa-IR" dirty="0"/>
              <a:t>یکی از مسائلی که </a:t>
            </a:r>
            <a:r>
              <a:rPr lang="fa-IR" dirty="0" smtClean="0"/>
              <a:t>بازاردر </a:t>
            </a:r>
            <a:r>
              <a:rPr lang="fa-IR" dirty="0"/>
              <a:t>این برهه از زمان با آن مواجه است، رقابت شرکتها برای ارائه کالا‌ها و خدمات مطلوب با نازلترین قیمت ممکن 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05906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شبکه های توزیع مستقل و بازار </a:t>
            </a:r>
            <a:r>
              <a:rPr lang="fa-IR" b="1" dirty="0" smtClean="0">
                <a:solidFill>
                  <a:schemeClr val="accent3"/>
                </a:solidFill>
              </a:rPr>
              <a:t>“</a:t>
            </a:r>
            <a:r>
              <a:rPr lang="fa-IR" b="1" dirty="0">
                <a:solidFill>
                  <a:schemeClr val="accent3"/>
                </a:solidFill>
              </a:rPr>
              <a:t>بازاریابی مویرگی“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a-IR" dirty="0"/>
              <a:t>شرکت های تولید کننده در توزیع و فروش محصولات خود </a:t>
            </a:r>
            <a:r>
              <a:rPr lang="fa-IR" dirty="0" smtClean="0"/>
              <a:t>به </a:t>
            </a:r>
            <a:r>
              <a:rPr lang="fa-IR" dirty="0"/>
              <a:t>دو عامل اساسی توجه وافر دارند: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fa-IR" b="1" dirty="0"/>
              <a:t> </a:t>
            </a:r>
            <a:r>
              <a:rPr lang="fa-IR" b="1" dirty="0" smtClean="0"/>
              <a:t>1- نزدیکی بازار </a:t>
            </a:r>
            <a:r>
              <a:rPr lang="fa-IR" b="1" dirty="0"/>
              <a:t>مصرف به شرکت(مبداء تولید)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fa-IR" b="1" dirty="0" smtClean="0"/>
              <a:t>2-</a:t>
            </a:r>
            <a:r>
              <a:rPr lang="fa-IR" b="1" dirty="0"/>
              <a:t> اندازه بازارهای هدف(استراتژیک بودن بازار)</a:t>
            </a:r>
            <a:endParaRPr lang="en-US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859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1143000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chemeClr val="accent3"/>
                </a:solidFill>
              </a:rPr>
              <a:t>مزایای </a:t>
            </a:r>
            <a:r>
              <a:rPr lang="fa-IR" b="1" dirty="0">
                <a:solidFill>
                  <a:schemeClr val="accent3"/>
                </a:solidFill>
              </a:rPr>
              <a:t>توزیع مویرگی و بازاریابی مویرگی: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endParaRPr lang="fa-IR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4726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۱-‌ </a:t>
            </a:r>
            <a:r>
              <a:rPr lang="fa-IR" dirty="0"/>
              <a:t>جمع‌آوری اطلاعات </a:t>
            </a:r>
            <a:r>
              <a:rPr lang="fa-IR" dirty="0" smtClean="0"/>
              <a:t>دقیق تر </a:t>
            </a:r>
            <a:r>
              <a:rPr lang="fa-IR" dirty="0"/>
              <a:t>و به‌روزتر از </a:t>
            </a:r>
            <a:r>
              <a:rPr lang="fa-IR" dirty="0" smtClean="0"/>
              <a:t>بازار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۲- پوشش بیشتر بازار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۳- ارتباطات گسترده‌تر با مشتریان ‌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۴- کاهش ریسک از دست‌ ‌دادن </a:t>
            </a:r>
            <a:r>
              <a:rPr lang="fa-IR" dirty="0" smtClean="0"/>
              <a:t>مشتری‌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۵- کاهش سوختی پول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۶- افزایش قدرت چانه‌زنی شرکت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۷- کاهش احتمال شکل‌گیری رقبای جدید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۸- کاهش امکان زیرفروشی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۹- جریان دائم نقدینگی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۱۰- ‌امکان تفویض اختیار بیشتر به شعبات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23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chemeClr val="accent3"/>
                </a:solidFill>
              </a:rPr>
              <a:t>سایر مزایای </a:t>
            </a:r>
            <a:r>
              <a:rPr lang="fa-IR" b="1" dirty="0">
                <a:solidFill>
                  <a:schemeClr val="accent3"/>
                </a:solidFill>
              </a:rPr>
              <a:t>توزیع مویرگی و بازاریابی مویرگی: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51723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۱-گسترش </a:t>
            </a:r>
            <a:r>
              <a:rPr lang="fa-IR" dirty="0"/>
              <a:t>سهم بازار در بین عاملان فروش بیشتر و یاوران بیشتر در بازار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2-افزایش </a:t>
            </a:r>
            <a:r>
              <a:rPr lang="fa-IR" dirty="0"/>
              <a:t>چابکی سازمان و امکان سریعتر پیاده‌ شدن تفکرات شرکت در بازار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۳-پیشینه‌سازی </a:t>
            </a:r>
            <a:r>
              <a:rPr lang="fa-IR" dirty="0"/>
              <a:t>فروش با به‌کارگیری نیروهای شایسته و آموزش مناسب آنها</a:t>
            </a:r>
            <a:endParaRPr lang="en-US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dirty="0" smtClean="0"/>
              <a:t>۴-ارائه‌‌ی </a:t>
            </a:r>
            <a:r>
              <a:rPr lang="fa-IR" dirty="0"/>
              <a:t>خدمات بهتر و بیشتر به مشتریان با سرعت مناسب‌</a:t>
            </a:r>
            <a:endParaRPr lang="en-US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dirty="0" smtClean="0"/>
              <a:t>۵-افزایش </a:t>
            </a:r>
            <a:r>
              <a:rPr lang="fa-IR" dirty="0"/>
              <a:t>انعطاف‌پذیری در برابر تغییرات احتمالی بازار</a:t>
            </a:r>
            <a:endParaRPr lang="en-US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dirty="0" smtClean="0"/>
              <a:t>۶-کنترل </a:t>
            </a:r>
            <a:r>
              <a:rPr lang="fa-IR" dirty="0"/>
              <a:t>بیشتر بر هویت برند</a:t>
            </a:r>
            <a:endParaRPr lang="en-US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dirty="0" smtClean="0"/>
              <a:t>۷-همترازی </a:t>
            </a:r>
            <a:r>
              <a:rPr lang="fa-IR" dirty="0"/>
              <a:t>بیشتر هدفهای شرکت با هدفهای مشتریان‌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830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marL="0" indent="0" algn="just">
              <a:lnSpc>
                <a:spcPct val="160000"/>
              </a:lnSpc>
              <a:buNone/>
            </a:pPr>
            <a:r>
              <a:rPr lang="fa-IR" dirty="0" smtClean="0"/>
              <a:t>۸-ساختن </a:t>
            </a:r>
            <a:r>
              <a:rPr lang="fa-IR" dirty="0"/>
              <a:t>زیرساختهای محکم در بازار</a:t>
            </a:r>
            <a:endParaRPr lang="en-US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dirty="0" smtClean="0"/>
              <a:t>۹-سرعت </a:t>
            </a:r>
            <a:r>
              <a:rPr lang="fa-IR" dirty="0"/>
              <a:t>عمل در رساندن محصولات به خرده‌فروشان و حذف یا کم کردن هزینه‌های انبارداری آنها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1۰-قابلیت </a:t>
            </a:r>
            <a:r>
              <a:rPr lang="fa-IR" dirty="0"/>
              <a:t>حمل مستقیم و کاهش ضایعات حل مجدد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1۱-حمایت </a:t>
            </a:r>
            <a:r>
              <a:rPr lang="fa-IR" dirty="0"/>
              <a:t>بیشتر از خرده‌فروشان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1۲-ارتقا‌‌ی </a:t>
            </a:r>
            <a:r>
              <a:rPr lang="fa-IR" dirty="0"/>
              <a:t>برنامه‌های ضمانت‌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1۳-ارتقا‌‌ی </a:t>
            </a:r>
            <a:r>
              <a:rPr lang="fa-IR" dirty="0"/>
              <a:t>امکان ترویج در محل </a:t>
            </a:r>
            <a:r>
              <a:rPr lang="fa-IR" dirty="0" smtClean="0"/>
              <a:t>خرده‌فروشیها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1۴-مدیریت </a:t>
            </a:r>
            <a:r>
              <a:rPr lang="fa-IR" dirty="0"/>
              <a:t>بهتر و بیشتر بر موجودی کالا و برنامه‌های انبارگردانی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66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1۵-مدیریت </a:t>
            </a:r>
            <a:r>
              <a:rPr lang="fa-IR" dirty="0"/>
              <a:t>بهتر مرجوعی‌ها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1۶-پشتیبانی </a:t>
            </a:r>
            <a:r>
              <a:rPr lang="fa-IR" dirty="0"/>
              <a:t>فروش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1۷-امکان </a:t>
            </a:r>
            <a:r>
              <a:rPr lang="fa-IR" dirty="0"/>
              <a:t>بیشتر تولید سفارشی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1۸-آموزش </a:t>
            </a:r>
            <a:r>
              <a:rPr lang="fa-IR" dirty="0"/>
              <a:t>مرتبط با محصول و </a:t>
            </a:r>
            <a:r>
              <a:rPr lang="fa-IR" dirty="0" smtClean="0"/>
              <a:t>تکنیک های </a:t>
            </a:r>
            <a:r>
              <a:rPr lang="fa-IR" dirty="0"/>
              <a:t>فروش برای خرده‌فروشان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1۹-ارتقا‌‌ی حس همدلی </a:t>
            </a:r>
            <a:r>
              <a:rPr lang="fa-IR" dirty="0"/>
              <a:t>بیشتر بین شرکت </a:t>
            </a:r>
            <a:r>
              <a:rPr lang="fa-IR" dirty="0" smtClean="0"/>
              <a:t>و خرده‌ فروشان‌</a:t>
            </a: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>2۰-کنترل </a:t>
            </a:r>
            <a:r>
              <a:rPr lang="fa-IR" dirty="0"/>
              <a:t>عملکرد توزیع مویرگی با گفتگوی دوطرفه با </a:t>
            </a:r>
            <a:r>
              <a:rPr lang="fa-IR" dirty="0" smtClean="0"/>
              <a:t>خرده‌فروشان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2۱-دقت </a:t>
            </a:r>
            <a:r>
              <a:rPr lang="fa-IR" dirty="0"/>
              <a:t>بیشتر در انتخاب شرکای تجاری با حضور مرتب در بازار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2۲-ارتقای </a:t>
            </a:r>
            <a:r>
              <a:rPr lang="fa-IR" dirty="0"/>
              <a:t>دیدگاه فعالیت تیمی و نگرش سیستمی در سازمان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42214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7467600" cy="52772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2۳-مدیریت </a:t>
            </a:r>
            <a:r>
              <a:rPr lang="fa-IR" dirty="0"/>
              <a:t>شایسته‌تر تغییر با درک بهتر از بازار و عملکرد رقبا</a:t>
            </a:r>
            <a:br>
              <a:rPr lang="fa-IR" dirty="0"/>
            </a:br>
            <a:r>
              <a:rPr lang="fa-IR" dirty="0" smtClean="0"/>
              <a:t>2۴- کاهش </a:t>
            </a:r>
            <a:r>
              <a:rPr lang="fa-IR" dirty="0"/>
              <a:t>امنیت روانی برای مدیران شرکت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 smtClean="0"/>
              <a:t>2۵- </a:t>
            </a:r>
            <a:r>
              <a:rPr lang="fa-IR" dirty="0"/>
              <a:t>افزایش سود در بلندمدت به دلیل کم کردن هزینه‌های توزیع سیستم بنکداری و عمده‌فروشی و کاهش سوختی پول، و …‌</a:t>
            </a:r>
            <a:endParaRPr lang="en-US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78218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sz="3200" b="1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fa-IR" sz="3200" b="1" dirty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fa-IR" sz="3200" b="1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fa-IR" sz="3200" b="1" dirty="0" smtClean="0">
                <a:solidFill>
                  <a:schemeClr val="accent3"/>
                </a:solidFill>
              </a:rPr>
              <a:t>پیاده </a:t>
            </a:r>
            <a:r>
              <a:rPr lang="fa-IR" sz="3200" b="1" dirty="0">
                <a:solidFill>
                  <a:schemeClr val="accent3"/>
                </a:solidFill>
              </a:rPr>
              <a:t>سازی ساختار فروش </a:t>
            </a:r>
            <a:r>
              <a:rPr lang="fa-IR" sz="3200" b="1" dirty="0" smtClean="0">
                <a:solidFill>
                  <a:schemeClr val="accent3"/>
                </a:solidFill>
              </a:rPr>
              <a:t>مویرگی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3409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7467600" cy="2520280"/>
          </a:xfrm>
        </p:spPr>
        <p:txBody>
          <a:bodyPr>
            <a:normAutofit/>
          </a:bodyPr>
          <a:lstStyle/>
          <a:p>
            <a:pPr algn="ctr"/>
            <a:r>
              <a:rPr lang="fa-IR" sz="8800" b="1" dirty="0" smtClean="0">
                <a:solidFill>
                  <a:schemeClr val="tx1"/>
                </a:solidFill>
                <a:cs typeface="B Fantezy" pitchFamily="2" charset="-78"/>
              </a:rPr>
              <a:t>بسم الله الرحمن الرحیم</a:t>
            </a:r>
            <a:endParaRPr lang="fa-IR" sz="8800" b="1" dirty="0">
              <a:solidFill>
                <a:schemeClr val="tx1"/>
              </a:solidFill>
              <a:cs typeface="B Fantezy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7331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فاز اول بازاریابی مویرگی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78089"/>
            <a:ext cx="7467600" cy="50691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/>
              <a:t>بررسی </a:t>
            </a:r>
            <a:r>
              <a:rPr lang="fa-IR" dirty="0"/>
              <a:t>قیمت محصول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بررسی قیمت رقبا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بررسی </a:t>
            </a:r>
            <a:r>
              <a:rPr lang="fa-IR" dirty="0" smtClean="0"/>
              <a:t>رقبا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44793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فاز دوم بازاریابی مویرگی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5421216"/>
          </a:xfrm>
        </p:spPr>
        <p:txBody>
          <a:bodyPr/>
          <a:lstStyle/>
          <a:p>
            <a:r>
              <a:rPr lang="fa-IR" dirty="0" smtClean="0"/>
              <a:t>نهایی </a:t>
            </a:r>
            <a:r>
              <a:rPr lang="fa-IR" dirty="0"/>
              <a:t>کردن مناطق بازار </a:t>
            </a:r>
            <a:r>
              <a:rPr lang="fa-IR" dirty="0" smtClean="0"/>
              <a:t>هدف</a:t>
            </a:r>
          </a:p>
          <a:p>
            <a:r>
              <a:rPr lang="fa-IR" dirty="0"/>
              <a:t>نهایی کردن چارت </a:t>
            </a:r>
            <a:r>
              <a:rPr lang="fa-IR" dirty="0" smtClean="0"/>
              <a:t>سازمانی</a:t>
            </a:r>
          </a:p>
          <a:p>
            <a:r>
              <a:rPr lang="fa-IR" dirty="0"/>
              <a:t>تدوین </a:t>
            </a:r>
            <a:r>
              <a:rPr lang="fa-IR" dirty="0" smtClean="0"/>
              <a:t>آنالیز شغل</a:t>
            </a:r>
          </a:p>
          <a:p>
            <a:r>
              <a:rPr lang="fa-IR" dirty="0" smtClean="0"/>
              <a:t>اهداف شغلی</a:t>
            </a:r>
          </a:p>
          <a:p>
            <a:r>
              <a:rPr lang="fa-IR" dirty="0" smtClean="0"/>
              <a:t>ارزش </a:t>
            </a:r>
            <a:r>
              <a:rPr lang="fa-IR" dirty="0"/>
              <a:t>های </a:t>
            </a:r>
            <a:r>
              <a:rPr lang="fa-IR" dirty="0" smtClean="0"/>
              <a:t>شغلی</a:t>
            </a:r>
          </a:p>
          <a:p>
            <a:r>
              <a:rPr lang="fa-IR" dirty="0"/>
              <a:t>شرایط عمومی </a:t>
            </a:r>
            <a:r>
              <a:rPr lang="fa-IR" dirty="0" smtClean="0"/>
              <a:t>احراز</a:t>
            </a:r>
          </a:p>
          <a:p>
            <a:r>
              <a:rPr lang="fa-IR" dirty="0"/>
              <a:t>شرایط تخصصی </a:t>
            </a:r>
            <a:r>
              <a:rPr lang="fa-IR" dirty="0" smtClean="0"/>
              <a:t>احراز</a:t>
            </a:r>
          </a:p>
          <a:p>
            <a:r>
              <a:rPr lang="fa-IR" dirty="0"/>
              <a:t>شرح </a:t>
            </a:r>
            <a:r>
              <a:rPr lang="fa-IR" dirty="0" smtClean="0"/>
              <a:t>وظایف</a:t>
            </a:r>
          </a:p>
          <a:p>
            <a:r>
              <a:rPr lang="fa-IR" dirty="0"/>
              <a:t>حقوق و </a:t>
            </a:r>
            <a:r>
              <a:rPr lang="fa-IR" dirty="0" smtClean="0"/>
              <a:t>دستمزد</a:t>
            </a:r>
          </a:p>
          <a:p>
            <a:r>
              <a:rPr lang="fa-IR" dirty="0"/>
              <a:t>تدوین روش های استخدامی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65057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r>
              <a:rPr lang="fa-IR" dirty="0"/>
              <a:t>تعیین موارد آموزشی برای هر </a:t>
            </a:r>
            <a:r>
              <a:rPr lang="fa-IR" dirty="0" smtClean="0"/>
              <a:t>سمت</a:t>
            </a:r>
          </a:p>
          <a:p>
            <a:r>
              <a:rPr lang="fa-IR" dirty="0"/>
              <a:t>تدوین آیین نامه </a:t>
            </a:r>
            <a:r>
              <a:rPr lang="fa-IR" dirty="0" smtClean="0"/>
              <a:t>انضباطی</a:t>
            </a:r>
          </a:p>
          <a:p>
            <a:r>
              <a:rPr lang="fa-IR" dirty="0"/>
              <a:t>تعیین کف </a:t>
            </a:r>
            <a:r>
              <a:rPr lang="fa-IR" dirty="0" smtClean="0"/>
              <a:t>فروش</a:t>
            </a:r>
          </a:p>
          <a:p>
            <a:r>
              <a:rPr lang="fa-IR" dirty="0"/>
              <a:t>تعیین کف موجودی </a:t>
            </a:r>
            <a:r>
              <a:rPr lang="fa-IR" dirty="0" smtClean="0"/>
              <a:t>انبار</a:t>
            </a:r>
          </a:p>
          <a:p>
            <a:r>
              <a:rPr lang="fa-IR" dirty="0"/>
              <a:t>تدوین روند جریان </a:t>
            </a:r>
            <a:r>
              <a:rPr lang="fa-IR" dirty="0" smtClean="0"/>
              <a:t>فروش</a:t>
            </a:r>
          </a:p>
          <a:p>
            <a:r>
              <a:rPr lang="fa-IR" dirty="0"/>
              <a:t>مسئول دریافت </a:t>
            </a:r>
            <a:r>
              <a:rPr lang="fa-IR" dirty="0" smtClean="0"/>
              <a:t>سفارش</a:t>
            </a:r>
          </a:p>
          <a:p>
            <a:r>
              <a:rPr lang="fa-IR" dirty="0"/>
              <a:t>نحوه ثبت </a:t>
            </a:r>
            <a:r>
              <a:rPr lang="fa-IR" dirty="0" smtClean="0"/>
              <a:t>سفارش</a:t>
            </a:r>
          </a:p>
          <a:p>
            <a:r>
              <a:rPr lang="fa-IR" dirty="0"/>
              <a:t>نحوه کنترل </a:t>
            </a:r>
            <a:r>
              <a:rPr lang="fa-IR" dirty="0" smtClean="0"/>
              <a:t>سفارش</a:t>
            </a:r>
          </a:p>
          <a:p>
            <a:r>
              <a:rPr lang="fa-IR" dirty="0"/>
              <a:t>مسئول کنترل </a:t>
            </a:r>
            <a:r>
              <a:rPr lang="fa-IR" dirty="0" smtClean="0"/>
              <a:t>سفارش</a:t>
            </a:r>
          </a:p>
          <a:p>
            <a:r>
              <a:rPr lang="fa-IR" dirty="0"/>
              <a:t>نحوه کنترل اعتبار </a:t>
            </a:r>
            <a:r>
              <a:rPr lang="fa-IR" dirty="0" smtClean="0"/>
              <a:t>مشتری</a:t>
            </a:r>
          </a:p>
          <a:p>
            <a:r>
              <a:rPr lang="fa-IR" dirty="0"/>
              <a:t> مسئول کنترل اعتبار مشتری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31151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fa-IR" dirty="0"/>
              <a:t>مسئول تحویل </a:t>
            </a:r>
            <a:r>
              <a:rPr lang="fa-IR" dirty="0" smtClean="0"/>
              <a:t>اقلام</a:t>
            </a:r>
          </a:p>
          <a:p>
            <a:r>
              <a:rPr lang="fa-IR" dirty="0"/>
              <a:t>نحوه تحویل </a:t>
            </a:r>
            <a:r>
              <a:rPr lang="fa-IR" dirty="0" smtClean="0"/>
              <a:t>اقلام</a:t>
            </a:r>
          </a:p>
          <a:p>
            <a:r>
              <a:rPr lang="fa-IR" dirty="0"/>
              <a:t>مسئول تسویه </a:t>
            </a:r>
            <a:r>
              <a:rPr lang="fa-IR" dirty="0" smtClean="0"/>
              <a:t>حساب</a:t>
            </a:r>
          </a:p>
          <a:p>
            <a:r>
              <a:rPr lang="fa-IR" dirty="0"/>
              <a:t>نحوه تسویه </a:t>
            </a:r>
            <a:r>
              <a:rPr lang="fa-IR" dirty="0" smtClean="0"/>
              <a:t>حساب</a:t>
            </a:r>
          </a:p>
          <a:p>
            <a:r>
              <a:rPr lang="fa-IR" dirty="0"/>
              <a:t>زمان تسویه </a:t>
            </a:r>
            <a:r>
              <a:rPr lang="fa-IR" dirty="0" smtClean="0"/>
              <a:t>حساب</a:t>
            </a:r>
          </a:p>
          <a:p>
            <a:r>
              <a:rPr lang="fa-IR" dirty="0"/>
              <a:t>نحوه برگشت از </a:t>
            </a:r>
            <a:r>
              <a:rPr lang="fa-IR" dirty="0" smtClean="0"/>
              <a:t>فروش</a:t>
            </a:r>
          </a:p>
          <a:p>
            <a:r>
              <a:rPr lang="fa-IR" dirty="0"/>
              <a:t>نحوه برگشت </a:t>
            </a:r>
            <a:r>
              <a:rPr lang="fa-IR" dirty="0" smtClean="0"/>
              <a:t>مرجوعی</a:t>
            </a:r>
          </a:p>
          <a:p>
            <a:r>
              <a:rPr lang="fa-IR" dirty="0"/>
              <a:t>تهیه مشخصات سیستم و برنامه </a:t>
            </a:r>
            <a:r>
              <a:rPr lang="fa-IR" dirty="0" smtClean="0"/>
              <a:t>حسابداری</a:t>
            </a:r>
          </a:p>
          <a:p>
            <a:r>
              <a:rPr lang="fa-IR" dirty="0"/>
              <a:t>تدوین روش های معرفی </a:t>
            </a:r>
            <a:r>
              <a:rPr lang="fa-IR" dirty="0" smtClean="0"/>
              <a:t>محصول</a:t>
            </a:r>
          </a:p>
          <a:p>
            <a:r>
              <a:rPr lang="fa-IR" dirty="0"/>
              <a:t>تعیین سیاست های معرفی </a:t>
            </a:r>
            <a:r>
              <a:rPr lang="fa-IR" dirty="0" smtClean="0"/>
              <a:t>محصول</a:t>
            </a:r>
          </a:p>
          <a:p>
            <a:r>
              <a:rPr lang="fa-IR" dirty="0"/>
              <a:t>تعیین ابزار معرفی محصول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13982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r>
              <a:rPr lang="fa-IR" dirty="0"/>
              <a:t>جوایز </a:t>
            </a:r>
            <a:r>
              <a:rPr lang="fa-IR" dirty="0" smtClean="0"/>
              <a:t>فروش</a:t>
            </a:r>
          </a:p>
          <a:p>
            <a:r>
              <a:rPr lang="fa-IR" dirty="0"/>
              <a:t>هدایای </a:t>
            </a:r>
            <a:r>
              <a:rPr lang="fa-IR" dirty="0" smtClean="0"/>
              <a:t>تبلیغاتی</a:t>
            </a:r>
          </a:p>
          <a:p>
            <a:r>
              <a:rPr lang="fa-IR" dirty="0"/>
              <a:t>نهایی کردن قیمت </a:t>
            </a:r>
            <a:r>
              <a:rPr lang="fa-IR" dirty="0" smtClean="0"/>
              <a:t>ها</a:t>
            </a:r>
          </a:p>
          <a:p>
            <a:r>
              <a:rPr lang="fa-IR" dirty="0"/>
              <a:t>مشخص کردن وضعیت </a:t>
            </a:r>
            <a:r>
              <a:rPr lang="fa-IR" dirty="0" smtClean="0"/>
              <a:t>حمل</a:t>
            </a:r>
          </a:p>
          <a:p>
            <a:r>
              <a:rPr lang="fa-IR" dirty="0"/>
              <a:t>تعیین تعداد ماشین </a:t>
            </a:r>
            <a:r>
              <a:rPr lang="fa-IR" dirty="0" smtClean="0"/>
              <a:t>ها</a:t>
            </a:r>
          </a:p>
          <a:p>
            <a:r>
              <a:rPr lang="fa-IR" dirty="0"/>
              <a:t>مشخص کردن شرایط بهینه تهیه ماشین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10554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فاز سوم راه اندازی بازاریابی مویرگی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fa-IR" dirty="0" smtClean="0"/>
              <a:t>استخدام</a:t>
            </a:r>
          </a:p>
          <a:p>
            <a:r>
              <a:rPr lang="fa-IR" dirty="0"/>
              <a:t>آموزش </a:t>
            </a:r>
            <a:r>
              <a:rPr lang="fa-IR" dirty="0" smtClean="0"/>
              <a:t>پرسنل</a:t>
            </a:r>
          </a:p>
          <a:p>
            <a:r>
              <a:rPr lang="fa-IR" dirty="0"/>
              <a:t>تهیه ماشین حمل </a:t>
            </a:r>
            <a:r>
              <a:rPr lang="fa-IR" dirty="0" smtClean="0"/>
              <a:t>اقلام</a:t>
            </a:r>
          </a:p>
          <a:p>
            <a:r>
              <a:rPr lang="fa-IR" dirty="0"/>
              <a:t>آماده کردن انبار و </a:t>
            </a:r>
            <a:r>
              <a:rPr lang="fa-IR" dirty="0" smtClean="0"/>
              <a:t>سردخانه</a:t>
            </a:r>
          </a:p>
          <a:p>
            <a:r>
              <a:rPr lang="fa-IR" dirty="0"/>
              <a:t>راه اندازی سیستم </a:t>
            </a:r>
            <a:r>
              <a:rPr lang="fa-IR" dirty="0" smtClean="0"/>
              <a:t>حسابداری</a:t>
            </a:r>
          </a:p>
          <a:p>
            <a:r>
              <a:rPr lang="fa-IR" dirty="0"/>
              <a:t>تولید فرم های سفارش، حسابداری، انبار و </a:t>
            </a:r>
            <a:r>
              <a:rPr lang="fa-IR" dirty="0" smtClean="0"/>
              <a:t>…</a:t>
            </a:r>
          </a:p>
          <a:p>
            <a:r>
              <a:rPr lang="fa-IR" dirty="0" smtClean="0"/>
              <a:t>منطقه بندی و تقسیم بندی تیم فروش</a:t>
            </a:r>
          </a:p>
          <a:p>
            <a:r>
              <a:rPr lang="fa-IR" dirty="0"/>
              <a:t>تامین اقلام به میزان نیاز در </a:t>
            </a:r>
            <a:r>
              <a:rPr lang="fa-IR" dirty="0" smtClean="0"/>
              <a:t>انبار</a:t>
            </a:r>
          </a:p>
          <a:p>
            <a:r>
              <a:rPr lang="fa-IR" dirty="0"/>
              <a:t>تولید ابزارهای </a:t>
            </a:r>
            <a:r>
              <a:rPr lang="fa-IR" dirty="0" smtClean="0"/>
              <a:t>معرفی</a:t>
            </a:r>
          </a:p>
          <a:p>
            <a:r>
              <a:rPr lang="fa-IR" dirty="0"/>
              <a:t>تولید هدایای تبلیغاتی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68174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467600" cy="1143000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chemeClr val="accent3"/>
                </a:solidFill>
              </a:rPr>
              <a:t>نتیجه</a:t>
            </a:r>
            <a:endParaRPr lang="fa-IR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467600" cy="4873752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fa-IR" sz="2800" dirty="0" smtClean="0"/>
              <a:t>بازاریابی مویرگی و توزیع آن به سه عامل مهم بستگی دارد:</a:t>
            </a:r>
          </a:p>
          <a:p>
            <a:pPr marL="0" indent="0">
              <a:buNone/>
            </a:pPr>
            <a:endParaRPr lang="fa-IR" dirty="0" smtClean="0"/>
          </a:p>
          <a:p>
            <a:pPr marL="457200" indent="-457200">
              <a:buClr>
                <a:schemeClr val="accent3"/>
              </a:buClr>
              <a:buFont typeface="+mj-lt"/>
              <a:buAutoNum type="arabicParenR"/>
            </a:pPr>
            <a:r>
              <a:rPr lang="fa-IR" dirty="0"/>
              <a:t>گسترش نظام توزیع مویرگی تا سطح آخرین </a:t>
            </a:r>
            <a:r>
              <a:rPr lang="fa-IR" dirty="0" smtClean="0"/>
              <a:t>فروشنده</a:t>
            </a:r>
            <a:r>
              <a:rPr lang="fa-IR" dirty="0"/>
              <a:t/>
            </a:r>
            <a:br>
              <a:rPr lang="fa-IR" dirty="0"/>
            </a:br>
            <a:endParaRPr lang="fa-IR" dirty="0" smtClean="0"/>
          </a:p>
          <a:p>
            <a:pPr marL="457200" indent="-457200">
              <a:buClr>
                <a:schemeClr val="accent3"/>
              </a:buClr>
              <a:buFont typeface="+mj-lt"/>
              <a:buAutoNum type="arabicParenR"/>
            </a:pPr>
            <a:r>
              <a:rPr lang="fa-IR" dirty="0" smtClean="0"/>
              <a:t>فروش </a:t>
            </a:r>
            <a:r>
              <a:rPr lang="fa-IR" dirty="0"/>
              <a:t>خانه به خانه و بازاریابی تک به تک با بهره‌گیری از اینترنت، تلفن، و مراجعه‌ی حضوری‌</a:t>
            </a:r>
            <a:br>
              <a:rPr lang="fa-IR" dirty="0"/>
            </a:br>
            <a:endParaRPr lang="fa-IR" dirty="0" smtClean="0"/>
          </a:p>
          <a:p>
            <a:pPr marL="457200" indent="-457200">
              <a:buClr>
                <a:schemeClr val="accent3"/>
              </a:buClr>
              <a:buFont typeface="+mj-lt"/>
              <a:buAutoNum type="arabicParenR"/>
            </a:pPr>
            <a:r>
              <a:rPr lang="fa-IR" dirty="0" smtClean="0"/>
              <a:t>گسترش </a:t>
            </a:r>
            <a:r>
              <a:rPr lang="fa-IR" dirty="0"/>
              <a:t>فروشگاههای خرده‌فروشی بزرگ</a:t>
            </a:r>
            <a:br>
              <a:rPr lang="fa-IR" dirty="0"/>
            </a:br>
            <a:endParaRPr lang="fa-IR" dirty="0" smtClean="0"/>
          </a:p>
          <a:p>
            <a:pPr marL="0" indent="0">
              <a:buNone/>
            </a:pPr>
            <a:endParaRPr lang="fa-IR" dirty="0">
              <a:solidFill>
                <a:schemeClr val="accent3"/>
              </a:solidFill>
            </a:endParaRPr>
          </a:p>
          <a:p>
            <a:pPr marL="0" indent="0" algn="ctr">
              <a:buClr>
                <a:schemeClr val="accent3"/>
              </a:buClr>
              <a:buNone/>
            </a:pPr>
            <a:r>
              <a:rPr lang="fa-IR" dirty="0" smtClean="0">
                <a:solidFill>
                  <a:srgbClr val="FF0000"/>
                </a:solidFill>
              </a:rPr>
              <a:t>باتشکر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9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99392"/>
            <a:ext cx="7467600" cy="1156990"/>
          </a:xfrm>
        </p:spPr>
        <p:txBody>
          <a:bodyPr/>
          <a:lstStyle/>
          <a:p>
            <a:pPr algn="r"/>
            <a:r>
              <a:rPr lang="fa-IR" b="1" dirty="0">
                <a:solidFill>
                  <a:schemeClr val="accent3"/>
                </a:solidFill>
              </a:rPr>
              <a:t>تعریف بازاریابی مویرگی:</a:t>
            </a:r>
            <a:endParaRPr lang="fa-IR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توزیع مویرگی رساندن محصولات تا آخرین فروشنده است. مویرگها، رگهای کوچکی هستند که وظیفه‌ی رساندن خون به سلولها را به عهده دارند و با این استعاره، نظام توزیع مویرگی شکل گرفته است.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توزیع مویرگی نظام و تفکری است که می‌بایست در تمام بنگاههای اقتصادی مورد توجه جدی قرار گیرد. توزیع مویرگی فقط خاص شرکتهای عرضه‌کننده‌ی محصولات صنایع غذایی و بهداشتی و آرایشی نیست.</a:t>
            </a:r>
            <a:endParaRPr lang="en-US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8241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solidFill>
                  <a:schemeClr val="accent3"/>
                </a:solidFill>
              </a:rPr>
              <a:t>بازاریابی مویرگی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a-IR" dirty="0"/>
              <a:t>اهمیت ارتباط موثر با مشتریان نیز بیشتر می شود در این فضا از بین شیوه های مختلف ارتباط با مشتری نظیر تبلیغات، روابط عمومی، فروش شخصی، پیشبرد فروش و بازاریابی مستقیم، شیوه های ارتباط دوطرفه نظیر فروش شخصی و بازاریابی مستقیم موثرتر خواهند </a:t>
            </a:r>
            <a:r>
              <a:rPr lang="fa-IR" dirty="0" smtClean="0"/>
              <a:t>بود</a:t>
            </a:r>
            <a:r>
              <a:rPr lang="fa-IR" dirty="0"/>
              <a:t>، و علت آن هم تعامل دوطرفه ای است که بین بنگاه اقتصادی و مشتریان صورت می گیرد. </a:t>
            </a:r>
            <a:endParaRPr lang="fa-IR" dirty="0" smtClean="0"/>
          </a:p>
          <a:p>
            <a:pPr algn="just">
              <a:lnSpc>
                <a:spcPct val="150000"/>
              </a:lnSpc>
            </a:pPr>
            <a:r>
              <a:rPr lang="fa-IR" dirty="0"/>
              <a:t>ترویج (</a:t>
            </a:r>
            <a:r>
              <a:rPr lang="en-US" dirty="0"/>
              <a:t>PROMOTION</a:t>
            </a:r>
            <a:r>
              <a:rPr lang="fa-IR" dirty="0"/>
              <a:t>) است که خود از پنج ابزار تبلیغات، پیشبرد فروش، روابط عمومی، فروش شخصی و بازاریابی مستقیم تشکیل می شود.</a:t>
            </a:r>
          </a:p>
        </p:txBody>
      </p:sp>
    </p:spTree>
    <p:extLst>
      <p:ext uri="{BB962C8B-B14F-4D97-AF65-F5344CB8AC3E}">
        <p14:creationId xmlns:p14="http://schemas.microsoft.com/office/powerpoint/2010/main" val="234043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solidFill>
                  <a:schemeClr val="accent3"/>
                </a:solidFill>
              </a:rPr>
              <a:t>توزیع کالا از طریق شبکه های توزیع عمده فروشی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a-IR" b="1" dirty="0" smtClean="0"/>
              <a:t>محاسن</a:t>
            </a:r>
            <a:r>
              <a:rPr lang="fa-IR" b="1" dirty="0"/>
              <a:t>:</a:t>
            </a:r>
            <a:r>
              <a:rPr lang="fa-IR" dirty="0"/>
              <a:t/>
            </a:r>
            <a:br>
              <a:rPr lang="fa-IR" dirty="0"/>
            </a:br>
            <a:r>
              <a:rPr lang="fa-IR" dirty="0"/>
              <a:t> </a:t>
            </a:r>
            <a:endParaRPr lang="fa-IR" dirty="0" smtClean="0"/>
          </a:p>
          <a:p>
            <a:pPr algn="just">
              <a:lnSpc>
                <a:spcPct val="150000"/>
              </a:lnSpc>
            </a:pPr>
            <a:r>
              <a:rPr lang="fa-IR" dirty="0" smtClean="0"/>
              <a:t>هزینه </a:t>
            </a:r>
            <a:r>
              <a:rPr lang="fa-IR" dirty="0"/>
              <a:t>های توزیع در این روش پایین تر است و قیمت تمام شده کالا را کاهش داده و </a:t>
            </a:r>
            <a:r>
              <a:rPr lang="fa-IR" dirty="0" smtClean="0"/>
              <a:t>حاشیه </a:t>
            </a:r>
            <a:r>
              <a:rPr lang="fa-IR" dirty="0"/>
              <a:t>سود خرده فروش را افزایش می‌دهد.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/>
              <a:t> تعداد زیادی از شرکتها و مراکز پخش کوچک از طریق شبکه های توزیع عمده فروشی تامین می شوند.</a:t>
            </a:r>
          </a:p>
        </p:txBody>
      </p:sp>
    </p:spTree>
    <p:extLst>
      <p:ext uri="{BB962C8B-B14F-4D97-AF65-F5344CB8AC3E}">
        <p14:creationId xmlns:p14="http://schemas.microsoft.com/office/powerpoint/2010/main" val="129043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908720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معایب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dirty="0"/>
              <a:t> به دلیل شیوه های خاص نقد و نسیه در بازار، کالاها معمولاً بسیار پایین تر از قیمت واقعی خود به فروش می </a:t>
            </a:r>
            <a:r>
              <a:rPr lang="fa-IR" dirty="0" smtClean="0"/>
              <a:t>روند.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b="1" dirty="0"/>
              <a:t> </a:t>
            </a:r>
            <a:r>
              <a:rPr lang="fa-IR" dirty="0"/>
              <a:t>شرکتها هیچ کنترلی بر شیوه های توزیع بازار ندارند.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/>
              <a:t> ریسک باز پرداخت وجه کالای فروخته شده افزایش می یابد.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/>
              <a:t> شبکه توزیع شرکت به صورت شبه انحصاری در اختیار بنکداران قرار می گیرد که در بلند مدت برای شرکت خطرناک </a:t>
            </a:r>
            <a:r>
              <a:rPr lang="fa-IR" dirty="0" smtClean="0"/>
              <a:t>است.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/>
              <a:t> شبکه توزیع عمده فروشی هیچ فشاری برای فروش کالاهای شرکت به خود وارد نمی سازد و در صورت ضعیف بودن کالا به هر دلیل، کالا را پس می زند.</a:t>
            </a:r>
          </a:p>
        </p:txBody>
      </p:sp>
    </p:spTree>
    <p:extLst>
      <p:ext uri="{BB962C8B-B14F-4D97-AF65-F5344CB8AC3E}">
        <p14:creationId xmlns:p14="http://schemas.microsoft.com/office/powerpoint/2010/main" val="174563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توزیع کالا از طریق شبکه شرکتهای پخش توزیع مویرگی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تعداد زیادی شرکتهای پخش کوچک در جاهای مختلف مشاهده می شود که ریسک فعالیت با این شرکتها چه از نظر بازپرداخت وجه کالاهای فروخته شده و چه از نظر کنترل نحوه فعالیت آنها به حدی بالاست که عملاً فعالیت با این سیستم ها را فاقد هر گونه توجیه می کند.</a:t>
            </a:r>
          </a:p>
        </p:txBody>
      </p:sp>
    </p:spTree>
    <p:extLst>
      <p:ext uri="{BB962C8B-B14F-4D97-AF65-F5344CB8AC3E}">
        <p14:creationId xmlns:p14="http://schemas.microsoft.com/office/powerpoint/2010/main" val="1454176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r"/>
            <a:r>
              <a:rPr lang="fa-IR" dirty="0" smtClean="0"/>
              <a:t>محاسن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dirty="0"/>
              <a:t>ریسک بازگشت وجه کالای فروخته شده نسبتاً در مقایسه با روش اول پایین است</a:t>
            </a:r>
            <a:r>
              <a:rPr lang="fa-IR" dirty="0" smtClean="0"/>
              <a:t>.</a:t>
            </a:r>
            <a:endParaRPr lang="fa-IR" dirty="0"/>
          </a:p>
          <a:p>
            <a:pPr algn="just">
              <a:lnSpc>
                <a:spcPct val="150000"/>
              </a:lnSpc>
            </a:pPr>
            <a:r>
              <a:rPr lang="fa-IR" dirty="0"/>
              <a:t> به دلیل وجود تجربه نسبتاً خوب در امر توزیع مویرگی و وجود اطلاعات به روز در این سیستم ها، کنترل شبکه توزیع و مسیرکالای فروخته شده آسان </a:t>
            </a:r>
            <a:r>
              <a:rPr lang="fa-IR" dirty="0" smtClean="0"/>
              <a:t>است.</a:t>
            </a:r>
          </a:p>
          <a:p>
            <a:pPr algn="just">
              <a:lnSpc>
                <a:spcPct val="150000"/>
              </a:lnSpc>
            </a:pPr>
            <a:r>
              <a:rPr lang="fa-IR" dirty="0"/>
              <a:t> سرعت انتقال کالا به بازار نسبتاً خوب است.(البته نه در همه موارد)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 smtClean="0"/>
              <a:t>به </a:t>
            </a:r>
            <a:r>
              <a:rPr lang="fa-IR" dirty="0"/>
              <a:t>دلیل متمرکز بودن سیستم سفارش دهی و باز پرداخت وجه کالای فروخته شده، مشکلات تعدد مشتری و مراکز سفارش وجود ندارد و طرف حساب یک نفر است.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20766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/>
              <a:t>معایب: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4932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dirty="0"/>
              <a:t>شرکت تولید کننده هیچ کنترلی بر شیوه های توزیع کالا ندارد.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 </a:t>
            </a:r>
            <a:r>
              <a:rPr lang="fa-IR" dirty="0" smtClean="0"/>
              <a:t>در </a:t>
            </a:r>
            <a:r>
              <a:rPr lang="fa-IR" dirty="0"/>
              <a:t>صورتی که به هر دلیل پرداخت پول از طرف شرکت توزیع کننده قطع شود، سیستم تولید کننده با مشکلات عدیده ای مواجه خواهد شد.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 </a:t>
            </a:r>
            <a:r>
              <a:rPr lang="fa-IR" dirty="0" smtClean="0"/>
              <a:t>شرکت </a:t>
            </a:r>
            <a:r>
              <a:rPr lang="fa-IR" dirty="0"/>
              <a:t>تولید کننده نمی تواند عکس العمل مناسب و سریع از خود نشان دهد.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 </a:t>
            </a:r>
            <a:r>
              <a:rPr lang="fa-IR" dirty="0" smtClean="0"/>
              <a:t>تولید </a:t>
            </a:r>
            <a:r>
              <a:rPr lang="fa-IR" dirty="0"/>
              <a:t>کننده باید تابع تصمیمات توزیع کننده باشد.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 دوره باز پرداخت وجه فروخته شده به شرکتهای پخش بزرگ بسیار </a:t>
            </a:r>
            <a:r>
              <a:rPr lang="fa-IR" dirty="0" smtClean="0"/>
              <a:t>طولانی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72675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351</TotalTime>
  <Words>994</Words>
  <Application>Microsoft Office PowerPoint</Application>
  <PresentationFormat>On-screen Show (4:3)</PresentationFormat>
  <Paragraphs>153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Oriel</vt:lpstr>
      <vt:lpstr>بازاریابی مویرگی</vt:lpstr>
      <vt:lpstr>بسم الله الرحمن الرحیم</vt:lpstr>
      <vt:lpstr>تعریف بازاریابی مویرگی:</vt:lpstr>
      <vt:lpstr>بازاریابی مویرگی </vt:lpstr>
      <vt:lpstr>توزیع کالا از طریق شبکه های توزیع عمده فروشی </vt:lpstr>
      <vt:lpstr>معایب</vt:lpstr>
      <vt:lpstr>توزیع کالا از طریق شبکه شرکتهای پخش توزیع مویرگی </vt:lpstr>
      <vt:lpstr>محاسن</vt:lpstr>
      <vt:lpstr>معایب: </vt:lpstr>
      <vt:lpstr>مجتمع های تولیدی و شبکه های توزیع مستقل </vt:lpstr>
      <vt:lpstr>توجیه هزینه ایجاد شبکه های توزیع برای مجتمع های بزرگ تولیدی</vt:lpstr>
      <vt:lpstr>PowerPoint Presentation</vt:lpstr>
      <vt:lpstr>شبکه های توزیع مستقل و بازار “بازاریابی مویرگی“ </vt:lpstr>
      <vt:lpstr>مزایای توزیع مویرگی و بازاریابی مویرگی: </vt:lpstr>
      <vt:lpstr>سایر مزایای توزیع مویرگی و بازاریابی مویرگی: </vt:lpstr>
      <vt:lpstr>PowerPoint Presentation</vt:lpstr>
      <vt:lpstr>PowerPoint Presentation</vt:lpstr>
      <vt:lpstr>PowerPoint Presentation</vt:lpstr>
      <vt:lpstr>PowerPoint Presentation</vt:lpstr>
      <vt:lpstr>فاز اول بازاریابی مویرگی  </vt:lpstr>
      <vt:lpstr>فاز دوم بازاریابی مویرگی  </vt:lpstr>
      <vt:lpstr>PowerPoint Presentation</vt:lpstr>
      <vt:lpstr>PowerPoint Presentation</vt:lpstr>
      <vt:lpstr>PowerPoint Presentation</vt:lpstr>
      <vt:lpstr>فاز سوم راه اندازی بازاریابی مویرگی  </vt:lpstr>
      <vt:lpstr>نتیجه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بازاریابی مویرگی</dc:title>
  <dc:creator>monire</dc:creator>
  <cp:lastModifiedBy>monire</cp:lastModifiedBy>
  <cp:revision>24</cp:revision>
  <dcterms:created xsi:type="dcterms:W3CDTF">2014-08-21T08:43:46Z</dcterms:created>
  <dcterms:modified xsi:type="dcterms:W3CDTF">2014-08-21T16:46:06Z</dcterms:modified>
</cp:coreProperties>
</file>