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17.xml" ContentType="application/vnd.openxmlformats-officedocument.presentationml.slide+xml"/>
  <Override PartName="/ppt/slides/slide7.xml" ContentType="application/vnd.openxmlformats-officedocument.presentationml.slide+xml"/>
  <Override PartName="/ppt/slides/slide25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s/slide10.xml" ContentType="application/vnd.openxmlformats-officedocument.presentationml.slide+xml"/>
  <Override PartName="/ppt/slides/slide24.xml" ContentType="application/vnd.openxmlformats-officedocument.presentationml.slide+xml"/>
  <Override PartName="/ppt/slides/slide11.xml" ContentType="application/vnd.openxmlformats-officedocument.presentationml.slide+xml"/>
  <Override PartName="/ppt/slides/slide19.xml" ContentType="application/vnd.openxmlformats-officedocument.presentationml.slide+xml"/>
  <Override PartName="/ppt/slides/slide30.xml" ContentType="application/vnd.openxmlformats-officedocument.presentationml.slide+xml"/>
  <Override PartName="/ppt/slides/slide15.xml" ContentType="application/vnd.openxmlformats-officedocument.presentationml.slide+xml"/>
  <Override PartName="/ppt/slides/slide18.xml" ContentType="application/vnd.openxmlformats-officedocument.presentationml.slide+xml"/>
  <Override PartName="/ppt/slides/slide14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12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8.xml" ContentType="application/vnd.openxmlformats-officedocument.presentationml.slide+xml"/>
  <Override PartName="/ppt/slides/slide31.xml" ContentType="application/vnd.openxmlformats-officedocument.presentationml.slide+xml"/>
  <Override PartName="/ppt/slides/slide29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6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27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8.xml" ContentType="application/vnd.openxmlformats-officedocument.presentationml.notesSlide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rawing2.xml" ContentType="application/vnd.ms-office.drawingml.diagramDrawing+xml"/>
  <Override PartName="/ppt/diagrams/colors2.xml" ContentType="application/vnd.openxmlformats-officedocument.drawingml.diagramColors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handoutMasters/handoutMaster1.xml" ContentType="application/vnd.openxmlformats-officedocument.presentationml.handoutMaster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diagrams/layout1.xml" ContentType="application/vnd.openxmlformats-officedocument.drawingml.diagramLayout+xml"/>
  <Override PartName="/ppt/theme/theme4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trictFirstAndLastChars="0" saveSubsetFonts="1">
  <p:sldMasterIdLst>
    <p:sldMasterId id="2147483649" r:id="rId1"/>
    <p:sldMasterId id="2147483901" r:id="rId2"/>
  </p:sldMasterIdLst>
  <p:notesMasterIdLst>
    <p:notesMasterId r:id="rId35"/>
  </p:notesMasterIdLst>
  <p:handoutMasterIdLst>
    <p:handoutMasterId r:id="rId36"/>
  </p:handoutMasterIdLst>
  <p:sldIdLst>
    <p:sldId id="471" r:id="rId3"/>
    <p:sldId id="576" r:id="rId4"/>
    <p:sldId id="666" r:id="rId5"/>
    <p:sldId id="667" r:id="rId6"/>
    <p:sldId id="649" r:id="rId7"/>
    <p:sldId id="622" r:id="rId8"/>
    <p:sldId id="621" r:id="rId9"/>
    <p:sldId id="541" r:id="rId10"/>
    <p:sldId id="664" r:id="rId11"/>
    <p:sldId id="665" r:id="rId12"/>
    <p:sldId id="652" r:id="rId13"/>
    <p:sldId id="577" r:id="rId14"/>
    <p:sldId id="567" r:id="rId15"/>
    <p:sldId id="543" r:id="rId16"/>
    <p:sldId id="650" r:id="rId17"/>
    <p:sldId id="651" r:id="rId18"/>
    <p:sldId id="653" r:id="rId19"/>
    <p:sldId id="659" r:id="rId20"/>
    <p:sldId id="656" r:id="rId21"/>
    <p:sldId id="660" r:id="rId22"/>
    <p:sldId id="661" r:id="rId23"/>
    <p:sldId id="662" r:id="rId24"/>
    <p:sldId id="663" r:id="rId25"/>
    <p:sldId id="590" r:id="rId26"/>
    <p:sldId id="632" r:id="rId27"/>
    <p:sldId id="637" r:id="rId28"/>
    <p:sldId id="640" r:id="rId29"/>
    <p:sldId id="641" r:id="rId30"/>
    <p:sldId id="642" r:id="rId31"/>
    <p:sldId id="643" r:id="rId32"/>
    <p:sldId id="644" r:id="rId33"/>
    <p:sldId id="412" r:id="rId34"/>
  </p:sldIdLst>
  <p:sldSz cx="9144000" cy="6858000" type="screen4x3"/>
  <p:notesSz cx="6669088" cy="9926638"/>
  <p:defaultTextStyle>
    <a:defPPr>
      <a:defRPr lang="ar-SA"/>
    </a:defPPr>
    <a:lvl1pPr algn="r" rtl="1" eaLnBrk="0" fontAlgn="base" hangingPunct="0">
      <a:spcBef>
        <a:spcPct val="0"/>
      </a:spcBef>
      <a:spcAft>
        <a:spcPct val="0"/>
      </a:spcAft>
      <a:defRPr sz="3000" kern="1200">
        <a:solidFill>
          <a:schemeClr val="tx1"/>
        </a:solidFill>
        <a:latin typeface="Times New Roman" pitchFamily="18" charset="0"/>
        <a:ea typeface="+mn-ea"/>
        <a:cs typeface="Roya" pitchFamily="2" charset="-78"/>
      </a:defRPr>
    </a:lvl1pPr>
    <a:lvl2pPr marL="457200" algn="r" rtl="1" eaLnBrk="0" fontAlgn="base" hangingPunct="0">
      <a:spcBef>
        <a:spcPct val="0"/>
      </a:spcBef>
      <a:spcAft>
        <a:spcPct val="0"/>
      </a:spcAft>
      <a:defRPr sz="3000" kern="1200">
        <a:solidFill>
          <a:schemeClr val="tx1"/>
        </a:solidFill>
        <a:latin typeface="Times New Roman" pitchFamily="18" charset="0"/>
        <a:ea typeface="+mn-ea"/>
        <a:cs typeface="Roya" pitchFamily="2" charset="-78"/>
      </a:defRPr>
    </a:lvl2pPr>
    <a:lvl3pPr marL="914400" algn="r" rtl="1" eaLnBrk="0" fontAlgn="base" hangingPunct="0">
      <a:spcBef>
        <a:spcPct val="0"/>
      </a:spcBef>
      <a:spcAft>
        <a:spcPct val="0"/>
      </a:spcAft>
      <a:defRPr sz="3000" kern="1200">
        <a:solidFill>
          <a:schemeClr val="tx1"/>
        </a:solidFill>
        <a:latin typeface="Times New Roman" pitchFamily="18" charset="0"/>
        <a:ea typeface="+mn-ea"/>
        <a:cs typeface="Roya" pitchFamily="2" charset="-78"/>
      </a:defRPr>
    </a:lvl3pPr>
    <a:lvl4pPr marL="1371600" algn="r" rtl="1" eaLnBrk="0" fontAlgn="base" hangingPunct="0">
      <a:spcBef>
        <a:spcPct val="0"/>
      </a:spcBef>
      <a:spcAft>
        <a:spcPct val="0"/>
      </a:spcAft>
      <a:defRPr sz="3000" kern="1200">
        <a:solidFill>
          <a:schemeClr val="tx1"/>
        </a:solidFill>
        <a:latin typeface="Times New Roman" pitchFamily="18" charset="0"/>
        <a:ea typeface="+mn-ea"/>
        <a:cs typeface="Roya" pitchFamily="2" charset="-78"/>
      </a:defRPr>
    </a:lvl4pPr>
    <a:lvl5pPr marL="1828800" algn="r" rtl="1" eaLnBrk="0" fontAlgn="base" hangingPunct="0">
      <a:spcBef>
        <a:spcPct val="0"/>
      </a:spcBef>
      <a:spcAft>
        <a:spcPct val="0"/>
      </a:spcAft>
      <a:defRPr sz="3000" kern="1200">
        <a:solidFill>
          <a:schemeClr val="tx1"/>
        </a:solidFill>
        <a:latin typeface="Times New Roman" pitchFamily="18" charset="0"/>
        <a:ea typeface="+mn-ea"/>
        <a:cs typeface="Roya" pitchFamily="2" charset="-78"/>
      </a:defRPr>
    </a:lvl5pPr>
    <a:lvl6pPr marL="2286000" algn="r" defTabSz="914400" rtl="1" eaLnBrk="1" latinLnBrk="0" hangingPunct="1">
      <a:defRPr sz="3000" kern="1200">
        <a:solidFill>
          <a:schemeClr val="tx1"/>
        </a:solidFill>
        <a:latin typeface="Times New Roman" pitchFamily="18" charset="0"/>
        <a:ea typeface="+mn-ea"/>
        <a:cs typeface="Roya" pitchFamily="2" charset="-78"/>
      </a:defRPr>
    </a:lvl6pPr>
    <a:lvl7pPr marL="2743200" algn="r" defTabSz="914400" rtl="1" eaLnBrk="1" latinLnBrk="0" hangingPunct="1">
      <a:defRPr sz="3000" kern="1200">
        <a:solidFill>
          <a:schemeClr val="tx1"/>
        </a:solidFill>
        <a:latin typeface="Times New Roman" pitchFamily="18" charset="0"/>
        <a:ea typeface="+mn-ea"/>
        <a:cs typeface="Roya" pitchFamily="2" charset="-78"/>
      </a:defRPr>
    </a:lvl7pPr>
    <a:lvl8pPr marL="3200400" algn="r" defTabSz="914400" rtl="1" eaLnBrk="1" latinLnBrk="0" hangingPunct="1">
      <a:defRPr sz="3000" kern="1200">
        <a:solidFill>
          <a:schemeClr val="tx1"/>
        </a:solidFill>
        <a:latin typeface="Times New Roman" pitchFamily="18" charset="0"/>
        <a:ea typeface="+mn-ea"/>
        <a:cs typeface="Roya" pitchFamily="2" charset="-78"/>
      </a:defRPr>
    </a:lvl8pPr>
    <a:lvl9pPr marL="3657600" algn="r" defTabSz="914400" rtl="1" eaLnBrk="1" latinLnBrk="0" hangingPunct="1">
      <a:defRPr sz="3000" kern="1200">
        <a:solidFill>
          <a:schemeClr val="tx1"/>
        </a:solidFill>
        <a:latin typeface="Times New Roman" pitchFamily="18" charset="0"/>
        <a:ea typeface="+mn-ea"/>
        <a:cs typeface="Roya" pitchFamily="2" charset="-7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993300"/>
    <a:srgbClr val="0000FF"/>
    <a:srgbClr val="CCFF99"/>
    <a:srgbClr val="66CCFF"/>
    <a:srgbClr val="0000CC"/>
    <a:srgbClr val="CCECFF"/>
    <a:srgbClr val="BBE91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6126" autoAdjust="0"/>
    <p:restoredTop sz="94660"/>
  </p:normalViewPr>
  <p:slideViewPr>
    <p:cSldViewPr snapToGrid="0">
      <p:cViewPr varScale="1">
        <p:scale>
          <a:sx n="69" d="100"/>
          <a:sy n="69" d="100"/>
        </p:scale>
        <p:origin x="-1398" y="-108"/>
      </p:cViewPr>
      <p:guideLst>
        <p:guide orient="horz" pos="2273"/>
        <p:guide pos="288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9" d="100"/>
          <a:sy n="49" d="100"/>
        </p:scale>
        <p:origin x="-1956" y="-84"/>
      </p:cViewPr>
      <p:guideLst>
        <p:guide orient="horz" pos="3126"/>
        <p:guide pos="210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customXml" Target="../customXml/item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customXml" Target="../customXml/item4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43" Type="http://schemas.openxmlformats.org/officeDocument/2006/relationships/customXml" Target="../customXml/item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B9D7DE-2AC8-4007-A8F8-A1187AF90138}" type="doc">
      <dgm:prSet loTypeId="urn:microsoft.com/office/officeart/2005/8/layout/vList5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4BE6B06D-F4E9-4747-900E-FF2472D2B533}">
      <dgm:prSet phldrT="[Text]" custT="1"/>
      <dgm:spPr/>
      <dgm:t>
        <a:bodyPr/>
        <a:lstStyle/>
        <a:p>
          <a:r>
            <a:rPr lang="fa-IR" sz="2400" b="1" dirty="0" smtClean="0">
              <a:cs typeface="+mj-cs"/>
            </a:rPr>
            <a:t>برنامه ریزی</a:t>
          </a:r>
          <a:endParaRPr lang="en-US" sz="2400" b="1" dirty="0"/>
        </a:p>
      </dgm:t>
    </dgm:pt>
    <dgm:pt modelId="{673BB27B-111C-4BE3-A742-0644CAC0F893}" type="parTrans" cxnId="{164AAB92-BE4D-4A05-B7F7-109F12E81241}">
      <dgm:prSet/>
      <dgm:spPr/>
      <dgm:t>
        <a:bodyPr/>
        <a:lstStyle/>
        <a:p>
          <a:endParaRPr lang="en-US" sz="2400"/>
        </a:p>
      </dgm:t>
    </dgm:pt>
    <dgm:pt modelId="{9D36704C-3644-433C-846A-418BA7E8E398}" type="sibTrans" cxnId="{164AAB92-BE4D-4A05-B7F7-109F12E81241}">
      <dgm:prSet/>
      <dgm:spPr/>
      <dgm:t>
        <a:bodyPr/>
        <a:lstStyle/>
        <a:p>
          <a:endParaRPr lang="en-US" sz="2400"/>
        </a:p>
      </dgm:t>
    </dgm:pt>
    <dgm:pt modelId="{E1BCFDD8-CB1B-4577-AAFF-CF96570D5407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justLow" rtl="1"/>
          <a:r>
            <a:rPr lang="fa-IR" sz="2400" b="0" dirty="0" smtClean="0">
              <a:solidFill>
                <a:schemeClr val="tx1"/>
              </a:solidFill>
              <a:cs typeface="2  Lotus" pitchFamily="2" charset="-78"/>
            </a:rPr>
            <a:t>برنامه ها تعهداتی هستند برای انجام یک سری عملیات به منظور تحقق اهداف . و برنامه ریزی عبارت است از تصمیم گیری برای انجام فعالیتی در زمان آینده .</a:t>
          </a:r>
          <a:endParaRPr lang="en-US" sz="2400" b="0" dirty="0">
            <a:cs typeface="2  Lotus" pitchFamily="2" charset="-78"/>
          </a:endParaRPr>
        </a:p>
      </dgm:t>
    </dgm:pt>
    <dgm:pt modelId="{27DAC446-412D-491E-9EAD-130BFDF52667}" type="parTrans" cxnId="{DAEA94B8-E355-42F0-BDD9-A78D96F501D2}">
      <dgm:prSet/>
      <dgm:spPr/>
      <dgm:t>
        <a:bodyPr/>
        <a:lstStyle/>
        <a:p>
          <a:endParaRPr lang="en-US" sz="2400"/>
        </a:p>
      </dgm:t>
    </dgm:pt>
    <dgm:pt modelId="{EDFA33BD-CE6D-4A0D-A3A1-1F2FAFD3DF41}" type="sibTrans" cxnId="{DAEA94B8-E355-42F0-BDD9-A78D96F501D2}">
      <dgm:prSet/>
      <dgm:spPr/>
      <dgm:t>
        <a:bodyPr/>
        <a:lstStyle/>
        <a:p>
          <a:endParaRPr lang="en-US" sz="2400"/>
        </a:p>
      </dgm:t>
    </dgm:pt>
    <dgm:pt modelId="{341C3265-1FF4-47DD-9381-9355C436295C}">
      <dgm:prSet phldrT="[Text]" custT="1"/>
      <dgm:spPr/>
      <dgm:t>
        <a:bodyPr/>
        <a:lstStyle/>
        <a:p>
          <a:r>
            <a:rPr lang="fa-IR" sz="2000" b="1" dirty="0" smtClean="0">
              <a:cs typeface="+mj-cs"/>
            </a:rPr>
            <a:t>سازماندهی</a:t>
          </a:r>
          <a:endParaRPr lang="en-US" sz="2000" b="1" dirty="0">
            <a:latin typeface="+mn-lt"/>
            <a:cs typeface="+mj-cs"/>
          </a:endParaRPr>
        </a:p>
      </dgm:t>
    </dgm:pt>
    <dgm:pt modelId="{C72ADF7A-40A3-4465-B6D7-8232C626DDFB}" type="parTrans" cxnId="{7ADB0889-42DA-4542-B9B8-13C05BECBE09}">
      <dgm:prSet/>
      <dgm:spPr/>
      <dgm:t>
        <a:bodyPr/>
        <a:lstStyle/>
        <a:p>
          <a:endParaRPr lang="en-US" sz="2400"/>
        </a:p>
      </dgm:t>
    </dgm:pt>
    <dgm:pt modelId="{FD3A0A6D-A7DF-4645-9070-9B0C603731E7}" type="sibTrans" cxnId="{7ADB0889-42DA-4542-B9B8-13C05BECBE09}">
      <dgm:prSet/>
      <dgm:spPr/>
      <dgm:t>
        <a:bodyPr/>
        <a:lstStyle/>
        <a:p>
          <a:endParaRPr lang="en-US" sz="2400"/>
        </a:p>
      </dgm:t>
    </dgm:pt>
    <dgm:pt modelId="{BC27AC40-31B6-4D6C-93A5-4E108261625D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justLow" rtl="1"/>
          <a:r>
            <a:rPr lang="fa-IR" sz="2400" b="0" dirty="0" smtClean="0">
              <a:cs typeface="2  Lotus" pitchFamily="2" charset="-78"/>
            </a:rPr>
            <a:t>فرآیندی که بر اساس آن تقسیم کار ، تعیین مراتب و تنظیم روابط به منظور کسب اهداف ، امکان پذیر باشد .</a:t>
          </a:r>
          <a:endParaRPr lang="en-US" sz="2400" b="0" dirty="0">
            <a:cs typeface="2  Lotus" pitchFamily="2" charset="-78"/>
          </a:endParaRPr>
        </a:p>
      </dgm:t>
    </dgm:pt>
    <dgm:pt modelId="{BE563CDE-ABDB-400F-BEB8-461103AA3AC7}" type="parTrans" cxnId="{960C399C-8E26-4F53-B849-895B8F1E03CC}">
      <dgm:prSet/>
      <dgm:spPr/>
      <dgm:t>
        <a:bodyPr/>
        <a:lstStyle/>
        <a:p>
          <a:endParaRPr lang="en-US" sz="2400"/>
        </a:p>
      </dgm:t>
    </dgm:pt>
    <dgm:pt modelId="{A28BDCE7-7BB8-4CE5-9E99-D7094A5BC3D8}" type="sibTrans" cxnId="{960C399C-8E26-4F53-B849-895B8F1E03CC}">
      <dgm:prSet/>
      <dgm:spPr/>
      <dgm:t>
        <a:bodyPr/>
        <a:lstStyle/>
        <a:p>
          <a:endParaRPr lang="en-US" sz="2400"/>
        </a:p>
      </dgm:t>
    </dgm:pt>
    <dgm:pt modelId="{31D37793-41F2-480A-AE4F-CCD75A42FC3E}">
      <dgm:prSet phldrT="[Text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justLow" rtl="1"/>
          <a:endParaRPr lang="en-US" sz="2400" b="0" dirty="0">
            <a:cs typeface="+mn-cs"/>
          </a:endParaRPr>
        </a:p>
      </dgm:t>
    </dgm:pt>
    <dgm:pt modelId="{86B242C3-3AB5-4760-89D0-73EB9BE93896}" type="sibTrans" cxnId="{D7F8361E-3345-4626-9038-33FBBF50F898}">
      <dgm:prSet/>
      <dgm:spPr/>
      <dgm:t>
        <a:bodyPr/>
        <a:lstStyle/>
        <a:p>
          <a:endParaRPr lang="en-US"/>
        </a:p>
      </dgm:t>
    </dgm:pt>
    <dgm:pt modelId="{623FCC28-0022-4595-A05E-0A831F7265A6}" type="parTrans" cxnId="{D7F8361E-3345-4626-9038-33FBBF50F898}">
      <dgm:prSet/>
      <dgm:spPr/>
      <dgm:t>
        <a:bodyPr/>
        <a:lstStyle/>
        <a:p>
          <a:endParaRPr lang="en-US"/>
        </a:p>
      </dgm:t>
    </dgm:pt>
    <dgm:pt modelId="{1E2C8233-9A62-4EC4-86FF-470CC7E58AAF}">
      <dgm:prSet phldrT="[Text]" custT="1"/>
      <dgm:spPr/>
      <dgm:t>
        <a:bodyPr/>
        <a:lstStyle/>
        <a:p>
          <a:r>
            <a:rPr lang="fa-IR" sz="3600" b="0" dirty="0" smtClean="0">
              <a:latin typeface="+mn-lt"/>
              <a:cs typeface="+mj-cs"/>
            </a:rPr>
            <a:t>سازمان</a:t>
          </a:r>
          <a:endParaRPr lang="en-US" sz="3600" b="0" dirty="0">
            <a:latin typeface="+mn-lt"/>
            <a:cs typeface="+mj-cs"/>
          </a:endParaRPr>
        </a:p>
      </dgm:t>
    </dgm:pt>
    <dgm:pt modelId="{A0DDC150-57A4-480A-95A3-AA96DF4FA5B9}" type="sibTrans" cxnId="{B57CD9BC-BE7F-4857-9C88-31C3751C06EC}">
      <dgm:prSet/>
      <dgm:spPr/>
      <dgm:t>
        <a:bodyPr/>
        <a:lstStyle/>
        <a:p>
          <a:endParaRPr lang="en-US"/>
        </a:p>
      </dgm:t>
    </dgm:pt>
    <dgm:pt modelId="{190FEC27-B3C0-4C28-B899-BFD063256EF0}" type="parTrans" cxnId="{B57CD9BC-BE7F-4857-9C88-31C3751C06EC}">
      <dgm:prSet/>
      <dgm:spPr/>
      <dgm:t>
        <a:bodyPr/>
        <a:lstStyle/>
        <a:p>
          <a:endParaRPr lang="en-US"/>
        </a:p>
      </dgm:t>
    </dgm:pt>
    <dgm:pt modelId="{2E36464A-90E3-4AD4-8C19-A2CE7F31EFCD}">
      <dgm:prSet custT="1"/>
      <dgm:spPr/>
      <dgm:t>
        <a:bodyPr/>
        <a:lstStyle/>
        <a:p>
          <a:pPr algn="just" rtl="1"/>
          <a:r>
            <a:rPr lang="fa-IR" sz="2000" b="0" dirty="0" smtClean="0">
              <a:cs typeface="2  Lotus" pitchFamily="2" charset="-78"/>
            </a:rPr>
            <a:t>سازمان مجموعه ای است از </a:t>
          </a:r>
          <a:r>
            <a:rPr lang="fa-IR" sz="2000" b="0" dirty="0" smtClean="0">
              <a:solidFill>
                <a:srgbClr val="FF0000"/>
              </a:solidFill>
              <a:cs typeface="2  Lotus" pitchFamily="2" charset="-78"/>
            </a:rPr>
            <a:t>خرده سیستم های </a:t>
          </a:r>
          <a:r>
            <a:rPr lang="fa-IR" sz="2000" b="0" dirty="0" smtClean="0">
              <a:cs typeface="2  Lotus" pitchFamily="2" charset="-78"/>
            </a:rPr>
            <a:t>همکاری کننده که در یک ارتباط منظم و خاص ، نتایج فعالیت آن ها برای دستیابی حداقل یک هدف معین با هم تلفیق می شود .</a:t>
          </a:r>
          <a:endParaRPr lang="fa-IR" sz="2000" b="0" dirty="0" smtClean="0">
            <a:cs typeface="2  Lotus" pitchFamily="2" charset="-78"/>
          </a:endParaRPr>
        </a:p>
      </dgm:t>
    </dgm:pt>
    <dgm:pt modelId="{D10186A7-DB67-4468-844F-E06258B05CFF}" type="parTrans" cxnId="{41EE8B80-AFA0-4048-B168-D9773FA4318D}">
      <dgm:prSet/>
      <dgm:spPr/>
      <dgm:t>
        <a:bodyPr/>
        <a:lstStyle/>
        <a:p>
          <a:pPr rtl="1"/>
          <a:endParaRPr lang="fa-IR"/>
        </a:p>
      </dgm:t>
    </dgm:pt>
    <dgm:pt modelId="{84A7B92B-2FA4-46A6-AD01-F79D8A5718F5}" type="sibTrans" cxnId="{41EE8B80-AFA0-4048-B168-D9773FA4318D}">
      <dgm:prSet/>
      <dgm:spPr/>
      <dgm:t>
        <a:bodyPr/>
        <a:lstStyle/>
        <a:p>
          <a:pPr rtl="1"/>
          <a:endParaRPr lang="fa-IR"/>
        </a:p>
      </dgm:t>
    </dgm:pt>
    <dgm:pt modelId="{56FCC551-F6E7-4A01-9EDA-89C874756D5F}" type="pres">
      <dgm:prSet presAssocID="{39B9D7DE-2AC8-4007-A8F8-A1187AF9013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35F8EDD-0D55-41E6-B2CA-BC758252F2CD}" type="pres">
      <dgm:prSet presAssocID="{4BE6B06D-F4E9-4747-900E-FF2472D2B533}" presName="linNode" presStyleCnt="0"/>
      <dgm:spPr/>
      <dgm:t>
        <a:bodyPr/>
        <a:lstStyle/>
        <a:p>
          <a:endParaRPr lang="en-US"/>
        </a:p>
      </dgm:t>
    </dgm:pt>
    <dgm:pt modelId="{398EBA3F-527B-4A81-97E5-51CA4439E419}" type="pres">
      <dgm:prSet presAssocID="{4BE6B06D-F4E9-4747-900E-FF2472D2B533}" presName="parentText" presStyleLbl="node1" presStyleIdx="0" presStyleCnt="3" custScaleX="68862" custLinFactX="100000" custLinFactNeighborX="136076" custLinFactNeighborY="-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9AA9B7-A659-4557-AD12-3AE8ADF7A0D3}" type="pres">
      <dgm:prSet presAssocID="{4BE6B06D-F4E9-4747-900E-FF2472D2B533}" presName="descendantText" presStyleLbl="alignAccFollowNode1" presStyleIdx="0" presStyleCnt="3" custFlipVert="1" custFlipHor="1" custScaleX="190463" custScaleY="108714" custLinFactNeighborX="-67344" custLinFactNeighborY="-16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1F5B10-0E4E-41A6-8C5A-6BBC2EA88661}" type="pres">
      <dgm:prSet presAssocID="{9D36704C-3644-433C-846A-418BA7E8E398}" presName="sp" presStyleCnt="0"/>
      <dgm:spPr/>
      <dgm:t>
        <a:bodyPr/>
        <a:lstStyle/>
        <a:p>
          <a:endParaRPr lang="en-US"/>
        </a:p>
      </dgm:t>
    </dgm:pt>
    <dgm:pt modelId="{D3929828-C7EA-4D59-8AF3-0D1B2741CCDE}" type="pres">
      <dgm:prSet presAssocID="{341C3265-1FF4-47DD-9381-9355C436295C}" presName="linNode" presStyleCnt="0"/>
      <dgm:spPr/>
      <dgm:t>
        <a:bodyPr/>
        <a:lstStyle/>
        <a:p>
          <a:endParaRPr lang="en-US"/>
        </a:p>
      </dgm:t>
    </dgm:pt>
    <dgm:pt modelId="{29550D97-A76C-4D4C-A679-7C22BC63D729}" type="pres">
      <dgm:prSet presAssocID="{341C3265-1FF4-47DD-9381-9355C436295C}" presName="parentText" presStyleLbl="node1" presStyleIdx="1" presStyleCnt="3" custScaleX="68862" custLinFactX="100000" custLinFactNeighborX="136076" custLinFactNeighborY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6F0978-5CD3-4429-AA17-7D9405E5D604}" type="pres">
      <dgm:prSet presAssocID="{341C3265-1FF4-47DD-9381-9355C436295C}" presName="descendantText" presStyleLbl="alignAccFollowNode1" presStyleIdx="1" presStyleCnt="3" custFlipVert="1" custFlipHor="1" custScaleX="190463" custScaleY="107359" custLinFactNeighborX="-67344" custLinFactNeighborY="15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9FCA77-4656-4150-8870-4D929E0F0884}" type="pres">
      <dgm:prSet presAssocID="{FD3A0A6D-A7DF-4645-9070-9B0C603731E7}" presName="sp" presStyleCnt="0"/>
      <dgm:spPr/>
    </dgm:pt>
    <dgm:pt modelId="{3855F566-2C01-4761-B177-20E91807592D}" type="pres">
      <dgm:prSet presAssocID="{1E2C8233-9A62-4EC4-86FF-470CC7E58AAF}" presName="linNode" presStyleCnt="0"/>
      <dgm:spPr/>
    </dgm:pt>
    <dgm:pt modelId="{EF8C4295-9955-424E-B2E5-B66F2F3B9F98}" type="pres">
      <dgm:prSet presAssocID="{1E2C8233-9A62-4EC4-86FF-470CC7E58AAF}" presName="parentText" presStyleLbl="node1" presStyleIdx="2" presStyleCnt="3" custScaleX="68862" custLinFactX="100000" custLinFactNeighborX="136076" custLinFactNeighborY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CCE938-B4EF-48E8-9358-055C33B90CEE}" type="pres">
      <dgm:prSet presAssocID="{1E2C8233-9A62-4EC4-86FF-470CC7E58AAF}" presName="descendantText" presStyleLbl="alignAccFollowNode1" presStyleIdx="2" presStyleCnt="3" custFlipVert="1" custFlipHor="1" custScaleX="190463" custScaleY="107359" custLinFactNeighborX="-67344" custLinFactNeighborY="15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60C399C-8E26-4F53-B849-895B8F1E03CC}" srcId="{341C3265-1FF4-47DD-9381-9355C436295C}" destId="{BC27AC40-31B6-4D6C-93A5-4E108261625D}" srcOrd="0" destOrd="0" parTransId="{BE563CDE-ABDB-400F-BEB8-461103AA3AC7}" sibTransId="{A28BDCE7-7BB8-4CE5-9E99-D7094A5BC3D8}"/>
    <dgm:cxn modelId="{41EE8B80-AFA0-4048-B168-D9773FA4318D}" srcId="{1E2C8233-9A62-4EC4-86FF-470CC7E58AAF}" destId="{2E36464A-90E3-4AD4-8C19-A2CE7F31EFCD}" srcOrd="1" destOrd="0" parTransId="{D10186A7-DB67-4468-844F-E06258B05CFF}" sibTransId="{84A7B92B-2FA4-46A6-AD01-F79D8A5718F5}"/>
    <dgm:cxn modelId="{2DB31CB6-2A29-4E96-918B-DAF392C36BD5}" type="presOf" srcId="{BC27AC40-31B6-4D6C-93A5-4E108261625D}" destId="{CF6F0978-5CD3-4429-AA17-7D9405E5D604}" srcOrd="0" destOrd="0" presId="urn:microsoft.com/office/officeart/2005/8/layout/vList5"/>
    <dgm:cxn modelId="{7DC71B91-3690-4BB8-B1C4-66BBA8FB860D}" type="presOf" srcId="{1E2C8233-9A62-4EC4-86FF-470CC7E58AAF}" destId="{EF8C4295-9955-424E-B2E5-B66F2F3B9F98}" srcOrd="0" destOrd="0" presId="urn:microsoft.com/office/officeart/2005/8/layout/vList5"/>
    <dgm:cxn modelId="{164AAB92-BE4D-4A05-B7F7-109F12E81241}" srcId="{39B9D7DE-2AC8-4007-A8F8-A1187AF90138}" destId="{4BE6B06D-F4E9-4747-900E-FF2472D2B533}" srcOrd="0" destOrd="0" parTransId="{673BB27B-111C-4BE3-A742-0644CAC0F893}" sibTransId="{9D36704C-3644-433C-846A-418BA7E8E398}"/>
    <dgm:cxn modelId="{B57CD9BC-BE7F-4857-9C88-31C3751C06EC}" srcId="{39B9D7DE-2AC8-4007-A8F8-A1187AF90138}" destId="{1E2C8233-9A62-4EC4-86FF-470CC7E58AAF}" srcOrd="2" destOrd="0" parTransId="{190FEC27-B3C0-4C28-B899-BFD063256EF0}" sibTransId="{A0DDC150-57A4-480A-95A3-AA96DF4FA5B9}"/>
    <dgm:cxn modelId="{AE6A30C5-77B5-457F-9931-1D87B9DB178C}" type="presOf" srcId="{341C3265-1FF4-47DD-9381-9355C436295C}" destId="{29550D97-A76C-4D4C-A679-7C22BC63D729}" srcOrd="0" destOrd="0" presId="urn:microsoft.com/office/officeart/2005/8/layout/vList5"/>
    <dgm:cxn modelId="{D3B6A548-E85C-4127-BF21-EAB8A4FEA0F1}" type="presOf" srcId="{31D37793-41F2-480A-AE4F-CCD75A42FC3E}" destId="{8BCCE938-B4EF-48E8-9358-055C33B90CEE}" srcOrd="0" destOrd="0" presId="urn:microsoft.com/office/officeart/2005/8/layout/vList5"/>
    <dgm:cxn modelId="{25C3B536-7C2A-41B4-B13C-12313086467C}" type="presOf" srcId="{2E36464A-90E3-4AD4-8C19-A2CE7F31EFCD}" destId="{8BCCE938-B4EF-48E8-9358-055C33B90CEE}" srcOrd="0" destOrd="1" presId="urn:microsoft.com/office/officeart/2005/8/layout/vList5"/>
    <dgm:cxn modelId="{955D0203-FA97-479F-BFE7-810AE97B3C79}" type="presOf" srcId="{4BE6B06D-F4E9-4747-900E-FF2472D2B533}" destId="{398EBA3F-527B-4A81-97E5-51CA4439E419}" srcOrd="0" destOrd="0" presId="urn:microsoft.com/office/officeart/2005/8/layout/vList5"/>
    <dgm:cxn modelId="{5518F4B2-AF0F-4F1D-A34C-A1AD5050C42A}" type="presOf" srcId="{E1BCFDD8-CB1B-4577-AAFF-CF96570D5407}" destId="{699AA9B7-A659-4557-AD12-3AE8ADF7A0D3}" srcOrd="0" destOrd="0" presId="urn:microsoft.com/office/officeart/2005/8/layout/vList5"/>
    <dgm:cxn modelId="{DAEA94B8-E355-42F0-BDD9-A78D96F501D2}" srcId="{4BE6B06D-F4E9-4747-900E-FF2472D2B533}" destId="{E1BCFDD8-CB1B-4577-AAFF-CF96570D5407}" srcOrd="0" destOrd="0" parTransId="{27DAC446-412D-491E-9EAD-130BFDF52667}" sibTransId="{EDFA33BD-CE6D-4A0D-A3A1-1F2FAFD3DF41}"/>
    <dgm:cxn modelId="{D7F8361E-3345-4626-9038-33FBBF50F898}" srcId="{1E2C8233-9A62-4EC4-86FF-470CC7E58AAF}" destId="{31D37793-41F2-480A-AE4F-CCD75A42FC3E}" srcOrd="0" destOrd="0" parTransId="{623FCC28-0022-4595-A05E-0A831F7265A6}" sibTransId="{86B242C3-3AB5-4760-89D0-73EB9BE93896}"/>
    <dgm:cxn modelId="{9DFA25B6-AFB7-4E1B-B091-F01D7E6DBE09}" type="presOf" srcId="{39B9D7DE-2AC8-4007-A8F8-A1187AF90138}" destId="{56FCC551-F6E7-4A01-9EDA-89C874756D5F}" srcOrd="0" destOrd="0" presId="urn:microsoft.com/office/officeart/2005/8/layout/vList5"/>
    <dgm:cxn modelId="{7ADB0889-42DA-4542-B9B8-13C05BECBE09}" srcId="{39B9D7DE-2AC8-4007-A8F8-A1187AF90138}" destId="{341C3265-1FF4-47DD-9381-9355C436295C}" srcOrd="1" destOrd="0" parTransId="{C72ADF7A-40A3-4465-B6D7-8232C626DDFB}" sibTransId="{FD3A0A6D-A7DF-4645-9070-9B0C603731E7}"/>
    <dgm:cxn modelId="{16EB4273-CE31-4094-BEA7-0627005A64D7}" type="presParOf" srcId="{56FCC551-F6E7-4A01-9EDA-89C874756D5F}" destId="{F35F8EDD-0D55-41E6-B2CA-BC758252F2CD}" srcOrd="0" destOrd="0" presId="urn:microsoft.com/office/officeart/2005/8/layout/vList5"/>
    <dgm:cxn modelId="{603E8591-5CFC-4D77-98F9-EB683959568D}" type="presParOf" srcId="{F35F8EDD-0D55-41E6-B2CA-BC758252F2CD}" destId="{398EBA3F-527B-4A81-97E5-51CA4439E419}" srcOrd="0" destOrd="0" presId="urn:microsoft.com/office/officeart/2005/8/layout/vList5"/>
    <dgm:cxn modelId="{067CC19E-0543-4891-A4B7-F8ADBF5B11D6}" type="presParOf" srcId="{F35F8EDD-0D55-41E6-B2CA-BC758252F2CD}" destId="{699AA9B7-A659-4557-AD12-3AE8ADF7A0D3}" srcOrd="1" destOrd="0" presId="urn:microsoft.com/office/officeart/2005/8/layout/vList5"/>
    <dgm:cxn modelId="{37241084-65E4-4C34-838F-00216A6085E5}" type="presParOf" srcId="{56FCC551-F6E7-4A01-9EDA-89C874756D5F}" destId="{721F5B10-0E4E-41A6-8C5A-6BBC2EA88661}" srcOrd="1" destOrd="0" presId="urn:microsoft.com/office/officeart/2005/8/layout/vList5"/>
    <dgm:cxn modelId="{2C4B6118-A7DD-4E78-99F5-05276E89823A}" type="presParOf" srcId="{56FCC551-F6E7-4A01-9EDA-89C874756D5F}" destId="{D3929828-C7EA-4D59-8AF3-0D1B2741CCDE}" srcOrd="2" destOrd="0" presId="urn:microsoft.com/office/officeart/2005/8/layout/vList5"/>
    <dgm:cxn modelId="{3F413218-8CC3-4C2B-9140-6D1221546B5F}" type="presParOf" srcId="{D3929828-C7EA-4D59-8AF3-0D1B2741CCDE}" destId="{29550D97-A76C-4D4C-A679-7C22BC63D729}" srcOrd="0" destOrd="0" presId="urn:microsoft.com/office/officeart/2005/8/layout/vList5"/>
    <dgm:cxn modelId="{79BBE2B1-BB96-4E8A-9F9B-F22436835032}" type="presParOf" srcId="{D3929828-C7EA-4D59-8AF3-0D1B2741CCDE}" destId="{CF6F0978-5CD3-4429-AA17-7D9405E5D604}" srcOrd="1" destOrd="0" presId="urn:microsoft.com/office/officeart/2005/8/layout/vList5"/>
    <dgm:cxn modelId="{B0F0CB78-412F-4577-8A98-140C794C4045}" type="presParOf" srcId="{56FCC551-F6E7-4A01-9EDA-89C874756D5F}" destId="{A39FCA77-4656-4150-8870-4D929E0F0884}" srcOrd="3" destOrd="0" presId="urn:microsoft.com/office/officeart/2005/8/layout/vList5"/>
    <dgm:cxn modelId="{40D1E089-9571-4D7F-B8DD-F77A344FB4E3}" type="presParOf" srcId="{56FCC551-F6E7-4A01-9EDA-89C874756D5F}" destId="{3855F566-2C01-4761-B177-20E91807592D}" srcOrd="4" destOrd="0" presId="urn:microsoft.com/office/officeart/2005/8/layout/vList5"/>
    <dgm:cxn modelId="{341F5A13-2486-447D-917C-7AE27A3F28AF}" type="presParOf" srcId="{3855F566-2C01-4761-B177-20E91807592D}" destId="{EF8C4295-9955-424E-B2E5-B66F2F3B9F98}" srcOrd="0" destOrd="0" presId="urn:microsoft.com/office/officeart/2005/8/layout/vList5"/>
    <dgm:cxn modelId="{6038C971-AF97-40E3-99CF-C734E5C582B7}" type="presParOf" srcId="{3855F566-2C01-4761-B177-20E91807592D}" destId="{8BCCE938-B4EF-48E8-9358-055C33B90CE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B9D7DE-2AC8-4007-A8F8-A1187AF90138}" type="doc">
      <dgm:prSet loTypeId="urn:microsoft.com/office/officeart/2005/8/layout/vList5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4BE6B06D-F4E9-4747-900E-FF2472D2B533}">
      <dgm:prSet phldrT="[Text]" custT="1"/>
      <dgm:spPr/>
      <dgm:t>
        <a:bodyPr/>
        <a:lstStyle/>
        <a:p>
          <a:r>
            <a:rPr lang="fa-IR" sz="2400" b="1" dirty="0" smtClean="0">
              <a:cs typeface="+mj-cs"/>
            </a:rPr>
            <a:t>هدایت</a:t>
          </a:r>
          <a:endParaRPr lang="en-US" sz="2400" b="1" dirty="0"/>
        </a:p>
      </dgm:t>
    </dgm:pt>
    <dgm:pt modelId="{673BB27B-111C-4BE3-A742-0644CAC0F893}" type="parTrans" cxnId="{164AAB92-BE4D-4A05-B7F7-109F12E81241}">
      <dgm:prSet/>
      <dgm:spPr/>
      <dgm:t>
        <a:bodyPr/>
        <a:lstStyle/>
        <a:p>
          <a:endParaRPr lang="en-US" sz="2400"/>
        </a:p>
      </dgm:t>
    </dgm:pt>
    <dgm:pt modelId="{9D36704C-3644-433C-846A-418BA7E8E398}" type="sibTrans" cxnId="{164AAB92-BE4D-4A05-B7F7-109F12E81241}">
      <dgm:prSet/>
      <dgm:spPr/>
      <dgm:t>
        <a:bodyPr/>
        <a:lstStyle/>
        <a:p>
          <a:endParaRPr lang="en-US" sz="2400"/>
        </a:p>
      </dgm:t>
    </dgm:pt>
    <dgm:pt modelId="{E1BCFDD8-CB1B-4577-AAFF-CF96570D5407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justLow" rtl="1"/>
          <a:r>
            <a:rPr lang="fa-IR" sz="2000" b="0" dirty="0" smtClean="0">
              <a:solidFill>
                <a:schemeClr val="tx1"/>
              </a:solidFill>
              <a:cs typeface="2  Lotus" pitchFamily="2" charset="-78"/>
            </a:rPr>
            <a:t>یعنی تلاش مدیر برای ایجاد انگیزه و رغبت در زیر دستان برای دست یافتن به اهداف سازمان . وظایف هدایت مدیر شامل سه بخش </a:t>
          </a:r>
          <a:r>
            <a:rPr lang="fa-IR" sz="2000" b="0" dirty="0" smtClean="0">
              <a:solidFill>
                <a:srgbClr val="FF0000"/>
              </a:solidFill>
              <a:cs typeface="2  Lotus" pitchFamily="2" charset="-78"/>
            </a:rPr>
            <a:t>رهبری </a:t>
          </a:r>
          <a:r>
            <a:rPr lang="fa-IR" sz="2000" b="0" dirty="0" smtClean="0">
              <a:solidFill>
                <a:schemeClr val="tx1"/>
              </a:solidFill>
              <a:cs typeface="2  Lotus" pitchFamily="2" charset="-78"/>
            </a:rPr>
            <a:t>، </a:t>
          </a:r>
          <a:r>
            <a:rPr lang="fa-IR" sz="2000" b="0" dirty="0" smtClean="0">
              <a:solidFill>
                <a:srgbClr val="FF0000"/>
              </a:solidFill>
              <a:cs typeface="2  Lotus" pitchFamily="2" charset="-78"/>
            </a:rPr>
            <a:t>انگیزش </a:t>
          </a:r>
          <a:r>
            <a:rPr lang="fa-IR" sz="2000" b="0" dirty="0" smtClean="0">
              <a:solidFill>
                <a:schemeClr val="tx1"/>
              </a:solidFill>
              <a:cs typeface="2  Lotus" pitchFamily="2" charset="-78"/>
            </a:rPr>
            <a:t>و </a:t>
          </a:r>
          <a:r>
            <a:rPr lang="fa-IR" sz="2000" b="0" dirty="0" smtClean="0">
              <a:solidFill>
                <a:srgbClr val="FF0000"/>
              </a:solidFill>
              <a:cs typeface="2  Lotus" pitchFamily="2" charset="-78"/>
            </a:rPr>
            <a:t>ارتباطات </a:t>
          </a:r>
          <a:r>
            <a:rPr lang="fa-IR" sz="2000" b="0" dirty="0" smtClean="0">
              <a:solidFill>
                <a:schemeClr val="tx1"/>
              </a:solidFill>
              <a:cs typeface="2  Lotus" pitchFamily="2" charset="-78"/>
            </a:rPr>
            <a:t>است .</a:t>
          </a:r>
          <a:endParaRPr lang="en-US" sz="2000" b="0" dirty="0">
            <a:cs typeface="2  Lotus" pitchFamily="2" charset="-78"/>
          </a:endParaRPr>
        </a:p>
      </dgm:t>
    </dgm:pt>
    <dgm:pt modelId="{27DAC446-412D-491E-9EAD-130BFDF52667}" type="parTrans" cxnId="{DAEA94B8-E355-42F0-BDD9-A78D96F501D2}">
      <dgm:prSet/>
      <dgm:spPr/>
      <dgm:t>
        <a:bodyPr/>
        <a:lstStyle/>
        <a:p>
          <a:endParaRPr lang="en-US" sz="2400"/>
        </a:p>
      </dgm:t>
    </dgm:pt>
    <dgm:pt modelId="{EDFA33BD-CE6D-4A0D-A3A1-1F2FAFD3DF41}" type="sibTrans" cxnId="{DAEA94B8-E355-42F0-BDD9-A78D96F501D2}">
      <dgm:prSet/>
      <dgm:spPr/>
      <dgm:t>
        <a:bodyPr/>
        <a:lstStyle/>
        <a:p>
          <a:endParaRPr lang="en-US" sz="2400"/>
        </a:p>
      </dgm:t>
    </dgm:pt>
    <dgm:pt modelId="{341C3265-1FF4-47DD-9381-9355C436295C}">
      <dgm:prSet phldrT="[Text]" custT="1"/>
      <dgm:spPr/>
      <dgm:t>
        <a:bodyPr/>
        <a:lstStyle/>
        <a:p>
          <a:r>
            <a:rPr lang="fa-IR" sz="2400" b="1" dirty="0" smtClean="0">
              <a:cs typeface="+mj-cs"/>
            </a:rPr>
            <a:t>هماهنگی</a:t>
          </a:r>
          <a:endParaRPr lang="en-US" sz="2400" b="1" dirty="0">
            <a:latin typeface="+mn-lt"/>
            <a:cs typeface="+mj-cs"/>
          </a:endParaRPr>
        </a:p>
      </dgm:t>
    </dgm:pt>
    <dgm:pt modelId="{C72ADF7A-40A3-4465-B6D7-8232C626DDFB}" type="parTrans" cxnId="{7ADB0889-42DA-4542-B9B8-13C05BECBE09}">
      <dgm:prSet/>
      <dgm:spPr/>
      <dgm:t>
        <a:bodyPr/>
        <a:lstStyle/>
        <a:p>
          <a:endParaRPr lang="en-US" sz="2400"/>
        </a:p>
      </dgm:t>
    </dgm:pt>
    <dgm:pt modelId="{FD3A0A6D-A7DF-4645-9070-9B0C603731E7}" type="sibTrans" cxnId="{7ADB0889-42DA-4542-B9B8-13C05BECBE09}">
      <dgm:prSet/>
      <dgm:spPr/>
      <dgm:t>
        <a:bodyPr/>
        <a:lstStyle/>
        <a:p>
          <a:endParaRPr lang="en-US" sz="2400"/>
        </a:p>
      </dgm:t>
    </dgm:pt>
    <dgm:pt modelId="{BC27AC40-31B6-4D6C-93A5-4E108261625D}">
      <dgm:prSet phldrT="[Text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ln>
          <a:solidFill>
            <a:srgbClr val="003300"/>
          </a:solidFill>
        </a:ln>
      </dgm:spPr>
      <dgm:t>
        <a:bodyPr/>
        <a:lstStyle/>
        <a:p>
          <a:pPr algn="justLow" rtl="1"/>
          <a:r>
            <a:rPr lang="fa-IR" sz="2000" b="0" dirty="0" smtClean="0">
              <a:cs typeface="2  Lotus" pitchFamily="2" charset="-78"/>
            </a:rPr>
            <a:t>عبارت است از فرآیند همسو نمودن فعالیت های همه قسمت های سازمان ، به طوری که تصمیمات ، وظایف ، فعالیت ها و تخصص همه کارکنان و گروه ها ، برای نائل آمدن به اهداف از قبل تعیین شده در حداکثر مطلوبیت ممکن ترکیب و همسو گردد.</a:t>
          </a:r>
          <a:endParaRPr lang="en-US" sz="2000" b="0" dirty="0">
            <a:cs typeface="2  Lotus" pitchFamily="2" charset="-78"/>
          </a:endParaRPr>
        </a:p>
      </dgm:t>
    </dgm:pt>
    <dgm:pt modelId="{BE563CDE-ABDB-400F-BEB8-461103AA3AC7}" type="parTrans" cxnId="{960C399C-8E26-4F53-B849-895B8F1E03CC}">
      <dgm:prSet/>
      <dgm:spPr/>
      <dgm:t>
        <a:bodyPr/>
        <a:lstStyle/>
        <a:p>
          <a:endParaRPr lang="en-US" sz="2400"/>
        </a:p>
      </dgm:t>
    </dgm:pt>
    <dgm:pt modelId="{A28BDCE7-7BB8-4CE5-9E99-D7094A5BC3D8}" type="sibTrans" cxnId="{960C399C-8E26-4F53-B849-895B8F1E03CC}">
      <dgm:prSet/>
      <dgm:spPr/>
      <dgm:t>
        <a:bodyPr/>
        <a:lstStyle/>
        <a:p>
          <a:endParaRPr lang="en-US" sz="2400"/>
        </a:p>
      </dgm:t>
    </dgm:pt>
    <dgm:pt modelId="{1E2C8233-9A62-4EC4-86FF-470CC7E58AAF}">
      <dgm:prSet phldrT="[Text]" custT="1"/>
      <dgm:spPr/>
      <dgm:t>
        <a:bodyPr/>
        <a:lstStyle/>
        <a:p>
          <a:r>
            <a:rPr lang="fa-IR" sz="2800" b="0" dirty="0" smtClean="0">
              <a:cs typeface="+mj-cs"/>
            </a:rPr>
            <a:t>گزارش دهی</a:t>
          </a:r>
          <a:endParaRPr lang="en-US" sz="2800" b="0" dirty="0">
            <a:latin typeface="+mn-lt"/>
            <a:cs typeface="+mj-cs"/>
          </a:endParaRPr>
        </a:p>
      </dgm:t>
    </dgm:pt>
    <dgm:pt modelId="{190FEC27-B3C0-4C28-B899-BFD063256EF0}" type="parTrans" cxnId="{B57CD9BC-BE7F-4857-9C88-31C3751C06EC}">
      <dgm:prSet/>
      <dgm:spPr/>
      <dgm:t>
        <a:bodyPr/>
        <a:lstStyle/>
        <a:p>
          <a:endParaRPr lang="en-US"/>
        </a:p>
      </dgm:t>
    </dgm:pt>
    <dgm:pt modelId="{A0DDC150-57A4-480A-95A3-AA96DF4FA5B9}" type="sibTrans" cxnId="{B57CD9BC-BE7F-4857-9C88-31C3751C06EC}">
      <dgm:prSet/>
      <dgm:spPr/>
      <dgm:t>
        <a:bodyPr/>
        <a:lstStyle/>
        <a:p>
          <a:endParaRPr lang="en-US"/>
        </a:p>
      </dgm:t>
    </dgm:pt>
    <dgm:pt modelId="{31D37793-41F2-480A-AE4F-CCD75A42FC3E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justLow" rtl="1"/>
          <a:r>
            <a:rPr lang="fa-IR" sz="2400" b="0" dirty="0" smtClean="0">
              <a:cs typeface="2  Lotus" pitchFamily="2" charset="-78"/>
            </a:rPr>
            <a:t>بمعنای آن که مجری کسانی را که در برابر آن ها مسئول است از جریان پیشرفت امور آگاه سازد .</a:t>
          </a:r>
          <a:endParaRPr lang="en-US" sz="2400" b="0" dirty="0">
            <a:cs typeface="2  Lotus" pitchFamily="2" charset="-78"/>
          </a:endParaRPr>
        </a:p>
      </dgm:t>
    </dgm:pt>
    <dgm:pt modelId="{86B242C3-3AB5-4760-89D0-73EB9BE93896}" type="sibTrans" cxnId="{D7F8361E-3345-4626-9038-33FBBF50F898}">
      <dgm:prSet/>
      <dgm:spPr/>
      <dgm:t>
        <a:bodyPr/>
        <a:lstStyle/>
        <a:p>
          <a:endParaRPr lang="en-US"/>
        </a:p>
      </dgm:t>
    </dgm:pt>
    <dgm:pt modelId="{623FCC28-0022-4595-A05E-0A831F7265A6}" type="parTrans" cxnId="{D7F8361E-3345-4626-9038-33FBBF50F898}">
      <dgm:prSet/>
      <dgm:spPr/>
      <dgm:t>
        <a:bodyPr/>
        <a:lstStyle/>
        <a:p>
          <a:endParaRPr lang="en-US"/>
        </a:p>
      </dgm:t>
    </dgm:pt>
    <dgm:pt modelId="{56FCC551-F6E7-4A01-9EDA-89C874756D5F}" type="pres">
      <dgm:prSet presAssocID="{39B9D7DE-2AC8-4007-A8F8-A1187AF9013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35F8EDD-0D55-41E6-B2CA-BC758252F2CD}" type="pres">
      <dgm:prSet presAssocID="{4BE6B06D-F4E9-4747-900E-FF2472D2B533}" presName="linNode" presStyleCnt="0"/>
      <dgm:spPr/>
      <dgm:t>
        <a:bodyPr/>
        <a:lstStyle/>
        <a:p>
          <a:endParaRPr lang="en-US"/>
        </a:p>
      </dgm:t>
    </dgm:pt>
    <dgm:pt modelId="{398EBA3F-527B-4A81-97E5-51CA4439E419}" type="pres">
      <dgm:prSet presAssocID="{4BE6B06D-F4E9-4747-900E-FF2472D2B533}" presName="parentText" presStyleLbl="node1" presStyleIdx="0" presStyleCnt="3" custScaleX="68862" custLinFactX="100000" custLinFactNeighborX="136076" custLinFactNeighborY="-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9AA9B7-A659-4557-AD12-3AE8ADF7A0D3}" type="pres">
      <dgm:prSet presAssocID="{4BE6B06D-F4E9-4747-900E-FF2472D2B533}" presName="descendantText" presStyleLbl="alignAccFollowNode1" presStyleIdx="0" presStyleCnt="3" custFlipVert="1" custFlipHor="1" custScaleX="190463" custScaleY="108714" custLinFactNeighborX="-67344" custLinFactNeighborY="-16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1F5B10-0E4E-41A6-8C5A-6BBC2EA88661}" type="pres">
      <dgm:prSet presAssocID="{9D36704C-3644-433C-846A-418BA7E8E398}" presName="sp" presStyleCnt="0"/>
      <dgm:spPr/>
      <dgm:t>
        <a:bodyPr/>
        <a:lstStyle/>
        <a:p>
          <a:endParaRPr lang="en-US"/>
        </a:p>
      </dgm:t>
    </dgm:pt>
    <dgm:pt modelId="{D3929828-C7EA-4D59-8AF3-0D1B2741CCDE}" type="pres">
      <dgm:prSet presAssocID="{341C3265-1FF4-47DD-9381-9355C436295C}" presName="linNode" presStyleCnt="0"/>
      <dgm:spPr/>
      <dgm:t>
        <a:bodyPr/>
        <a:lstStyle/>
        <a:p>
          <a:endParaRPr lang="en-US"/>
        </a:p>
      </dgm:t>
    </dgm:pt>
    <dgm:pt modelId="{29550D97-A76C-4D4C-A679-7C22BC63D729}" type="pres">
      <dgm:prSet presAssocID="{341C3265-1FF4-47DD-9381-9355C436295C}" presName="parentText" presStyleLbl="node1" presStyleIdx="1" presStyleCnt="3" custScaleX="68862" custLinFactX="100000" custLinFactNeighborX="136076" custLinFactNeighborY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6F0978-5CD3-4429-AA17-7D9405E5D604}" type="pres">
      <dgm:prSet presAssocID="{341C3265-1FF4-47DD-9381-9355C436295C}" presName="descendantText" presStyleLbl="alignAccFollowNode1" presStyleIdx="1" presStyleCnt="3" custFlipVert="1" custFlipHor="1" custScaleX="190463" custScaleY="107359" custLinFactNeighborX="-67344" custLinFactNeighborY="15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9FCA77-4656-4150-8870-4D929E0F0884}" type="pres">
      <dgm:prSet presAssocID="{FD3A0A6D-A7DF-4645-9070-9B0C603731E7}" presName="sp" presStyleCnt="0"/>
      <dgm:spPr/>
    </dgm:pt>
    <dgm:pt modelId="{3855F566-2C01-4761-B177-20E91807592D}" type="pres">
      <dgm:prSet presAssocID="{1E2C8233-9A62-4EC4-86FF-470CC7E58AAF}" presName="linNode" presStyleCnt="0"/>
      <dgm:spPr/>
    </dgm:pt>
    <dgm:pt modelId="{EF8C4295-9955-424E-B2E5-B66F2F3B9F98}" type="pres">
      <dgm:prSet presAssocID="{1E2C8233-9A62-4EC4-86FF-470CC7E58AAF}" presName="parentText" presStyleLbl="node1" presStyleIdx="2" presStyleCnt="3" custScaleX="68862" custLinFactX="100000" custLinFactNeighborX="136076" custLinFactNeighborY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CCE938-B4EF-48E8-9358-055C33B90CEE}" type="pres">
      <dgm:prSet presAssocID="{1E2C8233-9A62-4EC4-86FF-470CC7E58AAF}" presName="descendantText" presStyleLbl="alignAccFollowNode1" presStyleIdx="2" presStyleCnt="3" custFlipVert="1" custFlipHor="1" custScaleX="190463" custScaleY="107359" custLinFactNeighborX="-67344" custLinFactNeighborY="15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0C2ECD7-916C-43ED-BA98-90BA04E506EB}" type="presOf" srcId="{341C3265-1FF4-47DD-9381-9355C436295C}" destId="{29550D97-A76C-4D4C-A679-7C22BC63D729}" srcOrd="0" destOrd="0" presId="urn:microsoft.com/office/officeart/2005/8/layout/vList5"/>
    <dgm:cxn modelId="{3E9513B3-35D7-478F-A755-E150A5507C42}" type="presOf" srcId="{4BE6B06D-F4E9-4747-900E-FF2472D2B533}" destId="{398EBA3F-527B-4A81-97E5-51CA4439E419}" srcOrd="0" destOrd="0" presId="urn:microsoft.com/office/officeart/2005/8/layout/vList5"/>
    <dgm:cxn modelId="{7ADB0889-42DA-4542-B9B8-13C05BECBE09}" srcId="{39B9D7DE-2AC8-4007-A8F8-A1187AF90138}" destId="{341C3265-1FF4-47DD-9381-9355C436295C}" srcOrd="1" destOrd="0" parTransId="{C72ADF7A-40A3-4465-B6D7-8232C626DDFB}" sibTransId="{FD3A0A6D-A7DF-4645-9070-9B0C603731E7}"/>
    <dgm:cxn modelId="{D7FEB233-E769-4200-8D7B-3098FD7F196E}" type="presOf" srcId="{E1BCFDD8-CB1B-4577-AAFF-CF96570D5407}" destId="{699AA9B7-A659-4557-AD12-3AE8ADF7A0D3}" srcOrd="0" destOrd="0" presId="urn:microsoft.com/office/officeart/2005/8/layout/vList5"/>
    <dgm:cxn modelId="{960C399C-8E26-4F53-B849-895B8F1E03CC}" srcId="{341C3265-1FF4-47DD-9381-9355C436295C}" destId="{BC27AC40-31B6-4D6C-93A5-4E108261625D}" srcOrd="0" destOrd="0" parTransId="{BE563CDE-ABDB-400F-BEB8-461103AA3AC7}" sibTransId="{A28BDCE7-7BB8-4CE5-9E99-D7094A5BC3D8}"/>
    <dgm:cxn modelId="{320F0965-5AAB-4B90-9C16-3ADDEF36B490}" type="presOf" srcId="{1E2C8233-9A62-4EC4-86FF-470CC7E58AAF}" destId="{EF8C4295-9955-424E-B2E5-B66F2F3B9F98}" srcOrd="0" destOrd="0" presId="urn:microsoft.com/office/officeart/2005/8/layout/vList5"/>
    <dgm:cxn modelId="{164AAB92-BE4D-4A05-B7F7-109F12E81241}" srcId="{39B9D7DE-2AC8-4007-A8F8-A1187AF90138}" destId="{4BE6B06D-F4E9-4747-900E-FF2472D2B533}" srcOrd="0" destOrd="0" parTransId="{673BB27B-111C-4BE3-A742-0644CAC0F893}" sibTransId="{9D36704C-3644-433C-846A-418BA7E8E398}"/>
    <dgm:cxn modelId="{A33ABC6C-E649-4DE3-B31E-BE41B530C90A}" type="presOf" srcId="{BC27AC40-31B6-4D6C-93A5-4E108261625D}" destId="{CF6F0978-5CD3-4429-AA17-7D9405E5D604}" srcOrd="0" destOrd="0" presId="urn:microsoft.com/office/officeart/2005/8/layout/vList5"/>
    <dgm:cxn modelId="{40D62719-A52D-4809-9788-A2134CDE758B}" type="presOf" srcId="{31D37793-41F2-480A-AE4F-CCD75A42FC3E}" destId="{8BCCE938-B4EF-48E8-9358-055C33B90CEE}" srcOrd="0" destOrd="0" presId="urn:microsoft.com/office/officeart/2005/8/layout/vList5"/>
    <dgm:cxn modelId="{B57CD9BC-BE7F-4857-9C88-31C3751C06EC}" srcId="{39B9D7DE-2AC8-4007-A8F8-A1187AF90138}" destId="{1E2C8233-9A62-4EC4-86FF-470CC7E58AAF}" srcOrd="2" destOrd="0" parTransId="{190FEC27-B3C0-4C28-B899-BFD063256EF0}" sibTransId="{A0DDC150-57A4-480A-95A3-AA96DF4FA5B9}"/>
    <dgm:cxn modelId="{D7F8361E-3345-4626-9038-33FBBF50F898}" srcId="{1E2C8233-9A62-4EC4-86FF-470CC7E58AAF}" destId="{31D37793-41F2-480A-AE4F-CCD75A42FC3E}" srcOrd="0" destOrd="0" parTransId="{623FCC28-0022-4595-A05E-0A831F7265A6}" sibTransId="{86B242C3-3AB5-4760-89D0-73EB9BE93896}"/>
    <dgm:cxn modelId="{F77F8020-5FED-49C0-9D15-DE3F334B99BE}" type="presOf" srcId="{39B9D7DE-2AC8-4007-A8F8-A1187AF90138}" destId="{56FCC551-F6E7-4A01-9EDA-89C874756D5F}" srcOrd="0" destOrd="0" presId="urn:microsoft.com/office/officeart/2005/8/layout/vList5"/>
    <dgm:cxn modelId="{DAEA94B8-E355-42F0-BDD9-A78D96F501D2}" srcId="{4BE6B06D-F4E9-4747-900E-FF2472D2B533}" destId="{E1BCFDD8-CB1B-4577-AAFF-CF96570D5407}" srcOrd="0" destOrd="0" parTransId="{27DAC446-412D-491E-9EAD-130BFDF52667}" sibTransId="{EDFA33BD-CE6D-4A0D-A3A1-1F2FAFD3DF41}"/>
    <dgm:cxn modelId="{6145375C-BB8D-4D55-955C-2701EAE7A499}" type="presParOf" srcId="{56FCC551-F6E7-4A01-9EDA-89C874756D5F}" destId="{F35F8EDD-0D55-41E6-B2CA-BC758252F2CD}" srcOrd="0" destOrd="0" presId="urn:microsoft.com/office/officeart/2005/8/layout/vList5"/>
    <dgm:cxn modelId="{50C84910-82D3-41EA-966B-3E52732481BB}" type="presParOf" srcId="{F35F8EDD-0D55-41E6-B2CA-BC758252F2CD}" destId="{398EBA3F-527B-4A81-97E5-51CA4439E419}" srcOrd="0" destOrd="0" presId="urn:microsoft.com/office/officeart/2005/8/layout/vList5"/>
    <dgm:cxn modelId="{B8A7A490-8F8E-4A10-918F-101ED0EF0349}" type="presParOf" srcId="{F35F8EDD-0D55-41E6-B2CA-BC758252F2CD}" destId="{699AA9B7-A659-4557-AD12-3AE8ADF7A0D3}" srcOrd="1" destOrd="0" presId="urn:microsoft.com/office/officeart/2005/8/layout/vList5"/>
    <dgm:cxn modelId="{0360A00F-D6C9-4F84-90C3-7006ED501AB5}" type="presParOf" srcId="{56FCC551-F6E7-4A01-9EDA-89C874756D5F}" destId="{721F5B10-0E4E-41A6-8C5A-6BBC2EA88661}" srcOrd="1" destOrd="0" presId="urn:microsoft.com/office/officeart/2005/8/layout/vList5"/>
    <dgm:cxn modelId="{12B4888D-8087-4F9E-A648-A5C529B6D3A2}" type="presParOf" srcId="{56FCC551-F6E7-4A01-9EDA-89C874756D5F}" destId="{D3929828-C7EA-4D59-8AF3-0D1B2741CCDE}" srcOrd="2" destOrd="0" presId="urn:microsoft.com/office/officeart/2005/8/layout/vList5"/>
    <dgm:cxn modelId="{A204345E-C21D-4571-A13F-3515F81377B3}" type="presParOf" srcId="{D3929828-C7EA-4D59-8AF3-0D1B2741CCDE}" destId="{29550D97-A76C-4D4C-A679-7C22BC63D729}" srcOrd="0" destOrd="0" presId="urn:microsoft.com/office/officeart/2005/8/layout/vList5"/>
    <dgm:cxn modelId="{4001E23F-A923-4442-8F51-454F33BAAC6D}" type="presParOf" srcId="{D3929828-C7EA-4D59-8AF3-0D1B2741CCDE}" destId="{CF6F0978-5CD3-4429-AA17-7D9405E5D604}" srcOrd="1" destOrd="0" presId="urn:microsoft.com/office/officeart/2005/8/layout/vList5"/>
    <dgm:cxn modelId="{5BFDDD62-7800-4C9F-A6C5-AA8E2B48E24D}" type="presParOf" srcId="{56FCC551-F6E7-4A01-9EDA-89C874756D5F}" destId="{A39FCA77-4656-4150-8870-4D929E0F0884}" srcOrd="3" destOrd="0" presId="urn:microsoft.com/office/officeart/2005/8/layout/vList5"/>
    <dgm:cxn modelId="{C1F269FB-F777-4CFB-B3E0-9C1593BA361D}" type="presParOf" srcId="{56FCC551-F6E7-4A01-9EDA-89C874756D5F}" destId="{3855F566-2C01-4761-B177-20E91807592D}" srcOrd="4" destOrd="0" presId="urn:microsoft.com/office/officeart/2005/8/layout/vList5"/>
    <dgm:cxn modelId="{8ACA1F76-2EA0-4FC0-B744-C31C52D2D40A}" type="presParOf" srcId="{3855F566-2C01-4761-B177-20E91807592D}" destId="{EF8C4295-9955-424E-B2E5-B66F2F3B9F98}" srcOrd="0" destOrd="0" presId="urn:microsoft.com/office/officeart/2005/8/layout/vList5"/>
    <dgm:cxn modelId="{A39512F7-B6E6-4941-B50E-D4C2180AF6F1}" type="presParOf" srcId="{3855F566-2C01-4761-B177-20E91807592D}" destId="{8BCCE938-B4EF-48E8-9358-055C33B90CE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99AA9B7-A659-4557-AD12-3AE8ADF7A0D3}">
      <dsp:nvSpPr>
        <dsp:cNvPr id="0" name=""/>
        <dsp:cNvSpPr/>
      </dsp:nvSpPr>
      <dsp:spPr>
        <a:xfrm rot="5400000" flipH="1" flipV="1">
          <a:off x="2896095" y="-2758424"/>
          <a:ext cx="1695129" cy="7419683"/>
        </a:xfrm>
        <a:prstGeom prst="round2SameRect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Low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400" b="0" kern="1200" dirty="0" smtClean="0">
              <a:solidFill>
                <a:schemeClr val="tx1"/>
              </a:solidFill>
              <a:cs typeface="2  Lotus" pitchFamily="2" charset="-78"/>
            </a:rPr>
            <a:t>برنامه ها تعهداتی هستند برای انجام یک سری عملیات به منظور تحقق اهداف . و برنامه ریزی عبارت است از تصمیم گیری برای انجام فعالیتی در زمان آینده .</a:t>
          </a:r>
          <a:endParaRPr lang="en-US" sz="2400" b="0" kern="1200" dirty="0">
            <a:cs typeface="2  Lotus" pitchFamily="2" charset="-78"/>
          </a:endParaRPr>
        </a:p>
      </dsp:txBody>
      <dsp:txXfrm rot="5400000" flipH="1" flipV="1">
        <a:off x="2896095" y="-2758424"/>
        <a:ext cx="1695129" cy="7419683"/>
      </dsp:txXfrm>
    </dsp:sp>
    <dsp:sp modelId="{398EBA3F-527B-4A81-97E5-51CA4439E419}">
      <dsp:nvSpPr>
        <dsp:cNvPr id="0" name=""/>
        <dsp:cNvSpPr/>
      </dsp:nvSpPr>
      <dsp:spPr>
        <a:xfrm>
          <a:off x="7420792" y="2894"/>
          <a:ext cx="1508957" cy="194907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3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3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cs typeface="+mj-cs"/>
            </a:rPr>
            <a:t>برنامه ریزی</a:t>
          </a:r>
          <a:endParaRPr lang="en-US" sz="2400" b="1" kern="1200" dirty="0"/>
        </a:p>
      </dsp:txBody>
      <dsp:txXfrm>
        <a:off x="7420792" y="2894"/>
        <a:ext cx="1508957" cy="1949070"/>
      </dsp:txXfrm>
    </dsp:sp>
    <dsp:sp modelId="{CF6F0978-5CD3-4429-AA17-7D9405E5D604}">
      <dsp:nvSpPr>
        <dsp:cNvPr id="0" name=""/>
        <dsp:cNvSpPr/>
      </dsp:nvSpPr>
      <dsp:spPr>
        <a:xfrm rot="5400000" flipH="1" flipV="1">
          <a:off x="2906659" y="-660943"/>
          <a:ext cx="1674001" cy="7419683"/>
        </a:xfrm>
        <a:prstGeom prst="round2Same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Low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400" b="0" kern="1200" dirty="0" smtClean="0">
              <a:cs typeface="2  Lotus" pitchFamily="2" charset="-78"/>
            </a:rPr>
            <a:t>فرآیندی که بر اساس آن تقسیم کار ، تعیین مراتب و تنظیم روابط به منظور کسب اهداف ، امکان پذیر باشد .</a:t>
          </a:r>
          <a:endParaRPr lang="en-US" sz="2400" b="0" kern="1200" dirty="0">
            <a:cs typeface="2  Lotus" pitchFamily="2" charset="-78"/>
          </a:endParaRPr>
        </a:p>
      </dsp:txBody>
      <dsp:txXfrm rot="5400000" flipH="1" flipV="1">
        <a:off x="2906659" y="-660943"/>
        <a:ext cx="1674001" cy="7419683"/>
      </dsp:txXfrm>
    </dsp:sp>
    <dsp:sp modelId="{29550D97-A76C-4D4C-A679-7C22BC63D729}">
      <dsp:nvSpPr>
        <dsp:cNvPr id="0" name=""/>
        <dsp:cNvSpPr/>
      </dsp:nvSpPr>
      <dsp:spPr>
        <a:xfrm>
          <a:off x="7420792" y="2049535"/>
          <a:ext cx="1508957" cy="1949070"/>
        </a:xfrm>
        <a:prstGeom prst="roundRect">
          <a:avLst/>
        </a:prstGeom>
        <a:gradFill rotWithShape="0">
          <a:gsLst>
            <a:gs pos="0">
              <a:schemeClr val="accent3">
                <a:hueOff val="-568678"/>
                <a:satOff val="-2344"/>
                <a:lumOff val="-491"/>
                <a:alphaOff val="0"/>
                <a:tint val="70000"/>
                <a:satMod val="130000"/>
              </a:schemeClr>
            </a:gs>
            <a:gs pos="43000">
              <a:schemeClr val="accent3">
                <a:hueOff val="-568678"/>
                <a:satOff val="-2344"/>
                <a:lumOff val="-491"/>
                <a:alphaOff val="0"/>
                <a:tint val="44000"/>
                <a:satMod val="165000"/>
              </a:schemeClr>
            </a:gs>
            <a:gs pos="93000">
              <a:schemeClr val="accent3">
                <a:hueOff val="-568678"/>
                <a:satOff val="-2344"/>
                <a:lumOff val="-491"/>
                <a:alphaOff val="0"/>
                <a:tint val="15000"/>
                <a:satMod val="165000"/>
              </a:schemeClr>
            </a:gs>
            <a:gs pos="100000">
              <a:schemeClr val="accent3">
                <a:hueOff val="-568678"/>
                <a:satOff val="-2344"/>
                <a:lumOff val="-491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-568678"/>
              <a:satOff val="-2344"/>
              <a:lumOff val="-491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>
              <a:cs typeface="+mj-cs"/>
            </a:rPr>
            <a:t>سازماندهی</a:t>
          </a:r>
          <a:endParaRPr lang="en-US" sz="2000" b="1" kern="1200" dirty="0">
            <a:latin typeface="+mn-lt"/>
            <a:cs typeface="+mj-cs"/>
          </a:endParaRPr>
        </a:p>
      </dsp:txBody>
      <dsp:txXfrm>
        <a:off x="7420792" y="2049535"/>
        <a:ext cx="1508957" cy="1949070"/>
      </dsp:txXfrm>
    </dsp:sp>
    <dsp:sp modelId="{8BCCE938-B4EF-48E8-9358-055C33B90CEE}">
      <dsp:nvSpPr>
        <dsp:cNvPr id="0" name=""/>
        <dsp:cNvSpPr/>
      </dsp:nvSpPr>
      <dsp:spPr>
        <a:xfrm rot="5400000" flipH="1" flipV="1">
          <a:off x="2906659" y="1385579"/>
          <a:ext cx="1674001" cy="7419683"/>
        </a:xfrm>
        <a:prstGeom prst="round2SameRect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Low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400" b="0" kern="1200" dirty="0">
            <a:cs typeface="+mn-cs"/>
          </a:endParaRPr>
        </a:p>
        <a:p>
          <a:pPr marL="228600" lvl="1" indent="-228600" algn="just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000" b="0" kern="1200" dirty="0" smtClean="0">
              <a:cs typeface="2  Lotus" pitchFamily="2" charset="-78"/>
            </a:rPr>
            <a:t>سازمان مجموعه ای است از </a:t>
          </a:r>
          <a:r>
            <a:rPr lang="fa-IR" sz="2000" b="0" kern="1200" dirty="0" smtClean="0">
              <a:solidFill>
                <a:srgbClr val="FF0000"/>
              </a:solidFill>
              <a:cs typeface="2  Lotus" pitchFamily="2" charset="-78"/>
            </a:rPr>
            <a:t>خرده سیستم های </a:t>
          </a:r>
          <a:r>
            <a:rPr lang="fa-IR" sz="2000" b="0" kern="1200" dirty="0" smtClean="0">
              <a:cs typeface="2  Lotus" pitchFamily="2" charset="-78"/>
            </a:rPr>
            <a:t>همکاری کننده که در یک ارتباط منظم و خاص ، نتایج فعالیت آن ها برای دستیابی حداقل یک هدف معین با هم تلفیق می شود .</a:t>
          </a:r>
          <a:endParaRPr lang="fa-IR" sz="2000" b="0" kern="1200" dirty="0" smtClean="0">
            <a:cs typeface="2  Lotus" pitchFamily="2" charset="-78"/>
          </a:endParaRPr>
        </a:p>
      </dsp:txBody>
      <dsp:txXfrm rot="5400000" flipH="1" flipV="1">
        <a:off x="2906659" y="1385579"/>
        <a:ext cx="1674001" cy="7419683"/>
      </dsp:txXfrm>
    </dsp:sp>
    <dsp:sp modelId="{EF8C4295-9955-424E-B2E5-B66F2F3B9F98}">
      <dsp:nvSpPr>
        <dsp:cNvPr id="0" name=""/>
        <dsp:cNvSpPr/>
      </dsp:nvSpPr>
      <dsp:spPr>
        <a:xfrm>
          <a:off x="7420792" y="4096059"/>
          <a:ext cx="1508957" cy="1949070"/>
        </a:xfrm>
        <a:prstGeom prst="roundRect">
          <a:avLst/>
        </a:prstGeom>
        <a:gradFill rotWithShape="0">
          <a:gsLst>
            <a:gs pos="0">
              <a:schemeClr val="accent3">
                <a:hueOff val="-1137357"/>
                <a:satOff val="-4689"/>
                <a:lumOff val="-983"/>
                <a:alphaOff val="0"/>
                <a:tint val="70000"/>
                <a:satMod val="130000"/>
              </a:schemeClr>
            </a:gs>
            <a:gs pos="43000">
              <a:schemeClr val="accent3">
                <a:hueOff val="-1137357"/>
                <a:satOff val="-4689"/>
                <a:lumOff val="-983"/>
                <a:alphaOff val="0"/>
                <a:tint val="44000"/>
                <a:satMod val="165000"/>
              </a:schemeClr>
            </a:gs>
            <a:gs pos="93000">
              <a:schemeClr val="accent3">
                <a:hueOff val="-1137357"/>
                <a:satOff val="-4689"/>
                <a:lumOff val="-983"/>
                <a:alphaOff val="0"/>
                <a:tint val="15000"/>
                <a:satMod val="165000"/>
              </a:schemeClr>
            </a:gs>
            <a:gs pos="100000">
              <a:schemeClr val="accent3">
                <a:hueOff val="-1137357"/>
                <a:satOff val="-4689"/>
                <a:lumOff val="-983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-1137357"/>
              <a:satOff val="-4689"/>
              <a:lumOff val="-983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600" b="0" kern="1200" dirty="0" smtClean="0">
              <a:latin typeface="+mn-lt"/>
              <a:cs typeface="+mj-cs"/>
            </a:rPr>
            <a:t>سازمان</a:t>
          </a:r>
          <a:endParaRPr lang="en-US" sz="3600" b="0" kern="1200" dirty="0">
            <a:latin typeface="+mn-lt"/>
            <a:cs typeface="+mj-cs"/>
          </a:endParaRPr>
        </a:p>
      </dsp:txBody>
      <dsp:txXfrm>
        <a:off x="7420792" y="4096059"/>
        <a:ext cx="1508957" cy="194907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99AA9B7-A659-4557-AD12-3AE8ADF7A0D3}">
      <dsp:nvSpPr>
        <dsp:cNvPr id="0" name=""/>
        <dsp:cNvSpPr/>
      </dsp:nvSpPr>
      <dsp:spPr>
        <a:xfrm rot="5400000" flipH="1" flipV="1">
          <a:off x="2901919" y="-2764962"/>
          <a:ext cx="1683480" cy="7419683"/>
        </a:xfrm>
        <a:prstGeom prst="round2SameRect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Low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000" b="0" kern="1200" dirty="0" smtClean="0">
              <a:solidFill>
                <a:schemeClr val="tx1"/>
              </a:solidFill>
              <a:cs typeface="2  Lotus" pitchFamily="2" charset="-78"/>
            </a:rPr>
            <a:t>یعنی تلاش مدیر برای ایجاد انگیزه و رغبت در زیر دستان برای دست یافتن به اهداف سازمان . وظایف هدایت مدیر شامل سه بخش </a:t>
          </a:r>
          <a:r>
            <a:rPr lang="fa-IR" sz="2000" b="0" kern="1200" dirty="0" smtClean="0">
              <a:solidFill>
                <a:srgbClr val="FF0000"/>
              </a:solidFill>
              <a:cs typeface="2  Lotus" pitchFamily="2" charset="-78"/>
            </a:rPr>
            <a:t>رهبری </a:t>
          </a:r>
          <a:r>
            <a:rPr lang="fa-IR" sz="2000" b="0" kern="1200" dirty="0" smtClean="0">
              <a:solidFill>
                <a:schemeClr val="tx1"/>
              </a:solidFill>
              <a:cs typeface="2  Lotus" pitchFamily="2" charset="-78"/>
            </a:rPr>
            <a:t>، </a:t>
          </a:r>
          <a:r>
            <a:rPr lang="fa-IR" sz="2000" b="0" kern="1200" dirty="0" smtClean="0">
              <a:solidFill>
                <a:srgbClr val="FF0000"/>
              </a:solidFill>
              <a:cs typeface="2  Lotus" pitchFamily="2" charset="-78"/>
            </a:rPr>
            <a:t>انگیزش </a:t>
          </a:r>
          <a:r>
            <a:rPr lang="fa-IR" sz="2000" b="0" kern="1200" dirty="0" smtClean="0">
              <a:solidFill>
                <a:schemeClr val="tx1"/>
              </a:solidFill>
              <a:cs typeface="2  Lotus" pitchFamily="2" charset="-78"/>
            </a:rPr>
            <a:t>و </a:t>
          </a:r>
          <a:r>
            <a:rPr lang="fa-IR" sz="2000" b="0" kern="1200" dirty="0" smtClean="0">
              <a:solidFill>
                <a:srgbClr val="FF0000"/>
              </a:solidFill>
              <a:cs typeface="2  Lotus" pitchFamily="2" charset="-78"/>
            </a:rPr>
            <a:t>ارتباطات </a:t>
          </a:r>
          <a:r>
            <a:rPr lang="fa-IR" sz="2000" b="0" kern="1200" dirty="0" smtClean="0">
              <a:solidFill>
                <a:schemeClr val="tx1"/>
              </a:solidFill>
              <a:cs typeface="2  Lotus" pitchFamily="2" charset="-78"/>
            </a:rPr>
            <a:t>است .</a:t>
          </a:r>
          <a:endParaRPr lang="en-US" sz="2000" b="0" kern="1200" dirty="0">
            <a:cs typeface="2  Lotus" pitchFamily="2" charset="-78"/>
          </a:endParaRPr>
        </a:p>
      </dsp:txBody>
      <dsp:txXfrm rot="5400000" flipH="1" flipV="1">
        <a:off x="2901919" y="-2764962"/>
        <a:ext cx="1683480" cy="7419683"/>
      </dsp:txXfrm>
    </dsp:sp>
    <dsp:sp modelId="{398EBA3F-527B-4A81-97E5-51CA4439E419}">
      <dsp:nvSpPr>
        <dsp:cNvPr id="0" name=""/>
        <dsp:cNvSpPr/>
      </dsp:nvSpPr>
      <dsp:spPr>
        <a:xfrm>
          <a:off x="7420792" y="2874"/>
          <a:ext cx="1508957" cy="193567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3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3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cs typeface="+mj-cs"/>
            </a:rPr>
            <a:t>هدایت</a:t>
          </a:r>
          <a:endParaRPr lang="en-US" sz="2400" b="1" kern="1200" dirty="0"/>
        </a:p>
      </dsp:txBody>
      <dsp:txXfrm>
        <a:off x="7420792" y="2874"/>
        <a:ext cx="1508957" cy="1935675"/>
      </dsp:txXfrm>
    </dsp:sp>
    <dsp:sp modelId="{CF6F0978-5CD3-4429-AA17-7D9405E5D604}">
      <dsp:nvSpPr>
        <dsp:cNvPr id="0" name=""/>
        <dsp:cNvSpPr/>
      </dsp:nvSpPr>
      <dsp:spPr>
        <a:xfrm rot="5400000" flipH="1" flipV="1">
          <a:off x="2912411" y="-681896"/>
          <a:ext cx="1662497" cy="7419683"/>
        </a:xfrm>
        <a:prstGeom prst="round2SameRect">
          <a:avLst/>
        </a:prstGeom>
        <a:solidFill>
          <a:schemeClr val="lt1"/>
        </a:solidFill>
        <a:ln w="25400" cap="flat" cmpd="sng" algn="ctr">
          <a:solidFill>
            <a:srgbClr val="003300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Low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000" b="0" kern="1200" dirty="0" smtClean="0">
              <a:cs typeface="2  Lotus" pitchFamily="2" charset="-78"/>
            </a:rPr>
            <a:t>عبارت است از فرآیند همسو نمودن فعالیت های همه قسمت های سازمان ، به طوری که تصمیمات ، وظایف ، فعالیت ها و تخصص همه کارکنان و گروه ها ، برای نائل آمدن به اهداف از قبل تعیین شده در حداکثر مطلوبیت ممکن ترکیب و همسو گردد.</a:t>
          </a:r>
          <a:endParaRPr lang="en-US" sz="2000" b="0" kern="1200" dirty="0">
            <a:cs typeface="2  Lotus" pitchFamily="2" charset="-78"/>
          </a:endParaRPr>
        </a:p>
      </dsp:txBody>
      <dsp:txXfrm rot="5400000" flipH="1" flipV="1">
        <a:off x="2912411" y="-681896"/>
        <a:ext cx="1662497" cy="7419683"/>
      </dsp:txXfrm>
    </dsp:sp>
    <dsp:sp modelId="{29550D97-A76C-4D4C-A679-7C22BC63D729}">
      <dsp:nvSpPr>
        <dsp:cNvPr id="0" name=""/>
        <dsp:cNvSpPr/>
      </dsp:nvSpPr>
      <dsp:spPr>
        <a:xfrm>
          <a:off x="7420792" y="2035450"/>
          <a:ext cx="1508957" cy="1935675"/>
        </a:xfrm>
        <a:prstGeom prst="roundRect">
          <a:avLst/>
        </a:prstGeom>
        <a:gradFill rotWithShape="0">
          <a:gsLst>
            <a:gs pos="0">
              <a:schemeClr val="accent3">
                <a:hueOff val="-568678"/>
                <a:satOff val="-2344"/>
                <a:lumOff val="-491"/>
                <a:alphaOff val="0"/>
                <a:tint val="70000"/>
                <a:satMod val="130000"/>
              </a:schemeClr>
            </a:gs>
            <a:gs pos="43000">
              <a:schemeClr val="accent3">
                <a:hueOff val="-568678"/>
                <a:satOff val="-2344"/>
                <a:lumOff val="-491"/>
                <a:alphaOff val="0"/>
                <a:tint val="44000"/>
                <a:satMod val="165000"/>
              </a:schemeClr>
            </a:gs>
            <a:gs pos="93000">
              <a:schemeClr val="accent3">
                <a:hueOff val="-568678"/>
                <a:satOff val="-2344"/>
                <a:lumOff val="-491"/>
                <a:alphaOff val="0"/>
                <a:tint val="15000"/>
                <a:satMod val="165000"/>
              </a:schemeClr>
            </a:gs>
            <a:gs pos="100000">
              <a:schemeClr val="accent3">
                <a:hueOff val="-568678"/>
                <a:satOff val="-2344"/>
                <a:lumOff val="-491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-568678"/>
              <a:satOff val="-2344"/>
              <a:lumOff val="-491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cs typeface="+mj-cs"/>
            </a:rPr>
            <a:t>هماهنگی</a:t>
          </a:r>
          <a:endParaRPr lang="en-US" sz="2400" b="1" kern="1200" dirty="0">
            <a:latin typeface="+mn-lt"/>
            <a:cs typeface="+mj-cs"/>
          </a:endParaRPr>
        </a:p>
      </dsp:txBody>
      <dsp:txXfrm>
        <a:off x="7420792" y="2035450"/>
        <a:ext cx="1508957" cy="1935675"/>
      </dsp:txXfrm>
    </dsp:sp>
    <dsp:sp modelId="{8BCCE938-B4EF-48E8-9358-055C33B90CEE}">
      <dsp:nvSpPr>
        <dsp:cNvPr id="0" name=""/>
        <dsp:cNvSpPr/>
      </dsp:nvSpPr>
      <dsp:spPr>
        <a:xfrm rot="5400000" flipH="1" flipV="1">
          <a:off x="2912411" y="1350563"/>
          <a:ext cx="1662497" cy="7419683"/>
        </a:xfrm>
        <a:prstGeom prst="round2Same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Low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400" b="0" kern="1200" dirty="0" smtClean="0">
              <a:cs typeface="2  Lotus" pitchFamily="2" charset="-78"/>
            </a:rPr>
            <a:t>بمعنای آن که مجری کسانی را که در برابر آن ها مسئول است از جریان پیشرفت امور آگاه سازد .</a:t>
          </a:r>
          <a:endParaRPr lang="en-US" sz="2400" b="0" kern="1200" dirty="0">
            <a:cs typeface="2  Lotus" pitchFamily="2" charset="-78"/>
          </a:endParaRPr>
        </a:p>
      </dsp:txBody>
      <dsp:txXfrm rot="5400000" flipH="1" flipV="1">
        <a:off x="2912411" y="1350563"/>
        <a:ext cx="1662497" cy="7419683"/>
      </dsp:txXfrm>
    </dsp:sp>
    <dsp:sp modelId="{EF8C4295-9955-424E-B2E5-B66F2F3B9F98}">
      <dsp:nvSpPr>
        <dsp:cNvPr id="0" name=""/>
        <dsp:cNvSpPr/>
      </dsp:nvSpPr>
      <dsp:spPr>
        <a:xfrm>
          <a:off x="7420792" y="4067910"/>
          <a:ext cx="1508957" cy="1935675"/>
        </a:xfrm>
        <a:prstGeom prst="roundRect">
          <a:avLst/>
        </a:prstGeom>
        <a:gradFill rotWithShape="0">
          <a:gsLst>
            <a:gs pos="0">
              <a:schemeClr val="accent3">
                <a:hueOff val="-1137357"/>
                <a:satOff val="-4689"/>
                <a:lumOff val="-983"/>
                <a:alphaOff val="0"/>
                <a:tint val="70000"/>
                <a:satMod val="130000"/>
              </a:schemeClr>
            </a:gs>
            <a:gs pos="43000">
              <a:schemeClr val="accent3">
                <a:hueOff val="-1137357"/>
                <a:satOff val="-4689"/>
                <a:lumOff val="-983"/>
                <a:alphaOff val="0"/>
                <a:tint val="44000"/>
                <a:satMod val="165000"/>
              </a:schemeClr>
            </a:gs>
            <a:gs pos="93000">
              <a:schemeClr val="accent3">
                <a:hueOff val="-1137357"/>
                <a:satOff val="-4689"/>
                <a:lumOff val="-983"/>
                <a:alphaOff val="0"/>
                <a:tint val="15000"/>
                <a:satMod val="165000"/>
              </a:schemeClr>
            </a:gs>
            <a:gs pos="100000">
              <a:schemeClr val="accent3">
                <a:hueOff val="-1137357"/>
                <a:satOff val="-4689"/>
                <a:lumOff val="-983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-1137357"/>
              <a:satOff val="-4689"/>
              <a:lumOff val="-983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0" kern="1200" dirty="0" smtClean="0">
              <a:cs typeface="+mj-cs"/>
            </a:rPr>
            <a:t>گزارش دهی</a:t>
          </a:r>
          <a:endParaRPr lang="en-US" sz="2800" b="0" kern="1200" dirty="0">
            <a:latin typeface="+mn-lt"/>
            <a:cs typeface="+mj-cs"/>
          </a:endParaRPr>
        </a:p>
      </dsp:txBody>
      <dsp:txXfrm>
        <a:off x="7420792" y="4067910"/>
        <a:ext cx="1508957" cy="19356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213" y="130175"/>
            <a:ext cx="800100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37" name="Text Box 9"/>
          <p:cNvSpPr txBox="1">
            <a:spLocks noChangeArrowheads="1"/>
          </p:cNvSpPr>
          <p:nvPr/>
        </p:nvSpPr>
        <p:spPr bwMode="auto">
          <a:xfrm>
            <a:off x="4700588" y="60325"/>
            <a:ext cx="1962150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  <a:defRPr/>
            </a:pPr>
            <a:r>
              <a:rPr lang="en-US" sz="1400" b="1" i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Nazanin" pitchFamily="2" charset="-78"/>
              </a:rPr>
              <a:t>Continual Improvement</a:t>
            </a:r>
          </a:p>
          <a:p>
            <a:pPr algn="ctr" rtl="0">
              <a:spcBef>
                <a:spcPct val="50000"/>
              </a:spcBef>
              <a:defRPr/>
            </a:pPr>
            <a:r>
              <a:rPr lang="en-US" sz="1400" b="1" i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Nazanin" pitchFamily="2" charset="-78"/>
              </a:rPr>
              <a:t>Training Course</a:t>
            </a:r>
            <a:endParaRPr lang="en-US" sz="1400" i="1">
              <a:solidFill>
                <a:srgbClr val="9900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Yekan Iran System" pitchFamily="10" charset="0"/>
              <a:cs typeface="Tabassom" pitchFamily="2" charset="-78"/>
            </a:endParaRPr>
          </a:p>
        </p:txBody>
      </p:sp>
      <p:sp>
        <p:nvSpPr>
          <p:cNvPr id="99339" name="Text Box 11"/>
          <p:cNvSpPr txBox="1">
            <a:spLocks noChangeArrowheads="1"/>
          </p:cNvSpPr>
          <p:nvPr/>
        </p:nvSpPr>
        <p:spPr bwMode="auto">
          <a:xfrm>
            <a:off x="1263650" y="290513"/>
            <a:ext cx="35845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  <a:defRPr/>
            </a:pPr>
            <a:r>
              <a:rPr lang="en-US" sz="1200" b="1" i="1">
                <a:solidFill>
                  <a:srgbClr val="006600"/>
                </a:solidFill>
              </a:rPr>
              <a:t>Your Partner in Quality, Safety &amp; Reliability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9838" y="0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2525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714875"/>
            <a:ext cx="48910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9838" y="9431338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Times New Roman" pitchFamily="18" charset="0"/>
              </a:defRPr>
            </a:lvl1pPr>
          </a:lstStyle>
          <a:p>
            <a:pPr>
              <a:defRPr/>
            </a:pPr>
            <a:fld id="{C10AF4B3-3606-49A4-B57F-3969239D670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cs typeface="Arial" pitchFamily="34" charset="0"/>
            </a:endParaRP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995AD6-79F5-4127-BC4F-3A224DA09A5E}" type="slidenum">
              <a:rPr lang="ar-SA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cs typeface="Arial" pitchFamily="34" charset="0"/>
            </a:endParaRPr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B6234A-3BB8-480A-AFD5-AC2F6778D2A7}" type="slidenum">
              <a:rPr lang="ar-SA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cs typeface="Arial" pitchFamily="34" charset="0"/>
            </a:endParaRP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5F5A62-3949-4519-9A8F-12A639FFF13B}" type="slidenum">
              <a:rPr lang="ar-SA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cs typeface="Arial" pitchFamily="34" charset="0"/>
            </a:endParaRPr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7463C3-E009-4255-B65B-59331DBF5709}" type="slidenum">
              <a:rPr lang="ar-SA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2D36CD-DDFC-41D4-AE1D-EC44055B5A41}" type="slidenum">
              <a:rPr lang="ar-SA" smtClean="0"/>
              <a:pPr/>
              <a:t>25</a:t>
            </a:fld>
            <a:endParaRPr lang="en-US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46088" y="449263"/>
            <a:ext cx="5778500" cy="4333875"/>
          </a:xfrm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0588" y="4733925"/>
            <a:ext cx="4894262" cy="274638"/>
          </a:xfrm>
          <a:noFill/>
          <a:ln/>
        </p:spPr>
        <p:txBody>
          <a:bodyPr>
            <a:spAutoFit/>
          </a:bodyPr>
          <a:lstStyle/>
          <a:p>
            <a:endParaRPr lang="en-US" alt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A551BC-580C-4C58-9CDB-E1C79995B32C}" type="slidenum">
              <a:rPr lang="ar-SA" smtClean="0"/>
              <a:pPr/>
              <a:t>26</a:t>
            </a:fld>
            <a:endParaRPr lang="en-US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46088" y="449263"/>
            <a:ext cx="5778500" cy="4333875"/>
          </a:xfrm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0588" y="4733925"/>
            <a:ext cx="4894262" cy="274638"/>
          </a:xfrm>
          <a:noFill/>
          <a:ln/>
        </p:spPr>
        <p:txBody>
          <a:bodyPr>
            <a:spAutoFit/>
          </a:bodyPr>
          <a:lstStyle/>
          <a:p>
            <a:endParaRPr lang="en-US" alt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529CE4-6758-4D9D-8D1A-1754B693900C}" type="slidenum">
              <a:rPr lang="ar-SA" smtClean="0"/>
              <a:pPr/>
              <a:t>27</a:t>
            </a:fld>
            <a:endParaRPr lang="en-US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46088" y="449263"/>
            <a:ext cx="5778500" cy="4333875"/>
          </a:xfrm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0588" y="4733925"/>
            <a:ext cx="4894262" cy="274638"/>
          </a:xfrm>
          <a:noFill/>
          <a:ln/>
        </p:spPr>
        <p:txBody>
          <a:bodyPr>
            <a:spAutoFit/>
          </a:bodyPr>
          <a:lstStyle/>
          <a:p>
            <a:endParaRPr lang="en-US" alt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58097F-DC56-4CC9-B779-29A4753DF0AE}" type="slidenum">
              <a:rPr lang="ar-SA" smtClean="0"/>
              <a:pPr/>
              <a:t>28</a:t>
            </a:fld>
            <a:endParaRPr lang="en-US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46088" y="449263"/>
            <a:ext cx="5778500" cy="4333875"/>
          </a:xfrm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0588" y="4733925"/>
            <a:ext cx="4894262" cy="274638"/>
          </a:xfrm>
          <a:noFill/>
          <a:ln/>
        </p:spPr>
        <p:txBody>
          <a:bodyPr>
            <a:spAutoFit/>
          </a:bodyPr>
          <a:lstStyle/>
          <a:p>
            <a:endParaRPr lang="en-US" alt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E3BEB7-CE25-44C8-9C7D-05D00C1F89A3}" type="slidenum">
              <a:rPr lang="ar-SA" smtClean="0"/>
              <a:pPr/>
              <a:t>29</a:t>
            </a:fld>
            <a:endParaRPr lang="en-US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46088" y="449263"/>
            <a:ext cx="5778500" cy="4333875"/>
          </a:xfrm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0588" y="4733925"/>
            <a:ext cx="4894262" cy="274638"/>
          </a:xfrm>
          <a:noFill/>
          <a:ln/>
        </p:spPr>
        <p:txBody>
          <a:bodyPr>
            <a:spAutoFit/>
          </a:bodyPr>
          <a:lstStyle/>
          <a:p>
            <a:endParaRPr lang="en-US" alt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F65E31-4EF7-47CC-88AF-F69C92527F96}" type="slidenum">
              <a:rPr lang="ar-SA" smtClean="0"/>
              <a:pPr/>
              <a:t>30</a:t>
            </a:fld>
            <a:endParaRPr lang="en-US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46088" y="449263"/>
            <a:ext cx="5778500" cy="4333875"/>
          </a:xfrm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0588" y="4733925"/>
            <a:ext cx="4894262" cy="274638"/>
          </a:xfrm>
          <a:noFill/>
          <a:ln/>
        </p:spPr>
        <p:txBody>
          <a:bodyPr>
            <a:spAutoFit/>
          </a:bodyPr>
          <a:lstStyle/>
          <a:p>
            <a:endParaRPr lang="en-US" alt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D3D239-D9D3-494B-9CBB-8534354A8DE5}" type="slidenum">
              <a:rPr lang="ar-SA" smtClean="0"/>
              <a:pPr/>
              <a:t>31</a:t>
            </a:fld>
            <a:endParaRPr lang="en-US" smtClean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46088" y="449263"/>
            <a:ext cx="5778500" cy="4333875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0588" y="4733925"/>
            <a:ext cx="4894262" cy="274638"/>
          </a:xfrm>
          <a:noFill/>
          <a:ln/>
        </p:spPr>
        <p:txBody>
          <a:bodyPr>
            <a:spAutoFit/>
          </a:bodyPr>
          <a:lstStyle/>
          <a:p>
            <a:endParaRPr lang="en-US" alt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cs typeface="Arial" pitchFamily="34" charset="0"/>
            </a:endParaRPr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AA28D8-B8E0-40ED-8E10-BCE974795630}" type="slidenum">
              <a:rPr lang="ar-SA" smtClean="0"/>
              <a:pPr/>
              <a:t>32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cs typeface="Arial" pitchFamily="34" charset="0"/>
            </a:endParaRP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48595B-42DD-4A30-AB43-953EF6628256}" type="slidenum">
              <a:rPr lang="ar-SA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cs typeface="Arial" pitchFamily="34" charset="0"/>
            </a:endParaRP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F62D81-C58C-40B3-8908-081298723A0F}" type="slidenum">
              <a:rPr lang="ar-SA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cs typeface="Arial" pitchFamily="34" charset="0"/>
            </a:endParaRP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F72DE0-BF9F-4B18-86DA-8B18D176D626}" type="slidenum">
              <a:rPr lang="ar-SA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1E3BE2-2109-4339-97E4-20EF027F985F}" type="slidenum">
              <a:rPr lang="ar-SA" smtClean="0"/>
              <a:pPr/>
              <a:t>13</a:t>
            </a:fld>
            <a:endParaRPr 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44538"/>
            <a:ext cx="4964112" cy="3722687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0413" y="4716463"/>
            <a:ext cx="5019675" cy="4465637"/>
          </a:xfrm>
          <a:noFill/>
          <a:ln/>
        </p:spPr>
        <p:txBody>
          <a:bodyPr/>
          <a:lstStyle/>
          <a:p>
            <a:r>
              <a:rPr lang="fa-IR" sz="1400" smtClean="0">
                <a:cs typeface="Zar" pitchFamily="2" charset="-78"/>
              </a:rPr>
              <a:t>يادداشت:</a:t>
            </a:r>
          </a:p>
          <a:p>
            <a:r>
              <a:rPr lang="en-US" sz="800" smtClean="0">
                <a:cs typeface="Zar" pitchFamily="2" charset="-78"/>
              </a:rPr>
              <a:t>……………………………………………………………………………………………………………………………..</a:t>
            </a:r>
          </a:p>
          <a:p>
            <a:endParaRPr lang="en-US" sz="800" smtClean="0">
              <a:cs typeface="Zar" pitchFamily="2" charset="-78"/>
            </a:endParaRPr>
          </a:p>
          <a:p>
            <a:r>
              <a:rPr lang="en-US" sz="800" smtClean="0">
                <a:cs typeface="Zar" pitchFamily="2" charset="-78"/>
              </a:rPr>
              <a:t>……………………………………………………………………………………………………………………………..</a:t>
            </a:r>
          </a:p>
          <a:p>
            <a:endParaRPr lang="en-US" sz="800" smtClean="0">
              <a:cs typeface="Zar" pitchFamily="2" charset="-78"/>
            </a:endParaRPr>
          </a:p>
          <a:p>
            <a:r>
              <a:rPr lang="en-US" sz="800" smtClean="0">
                <a:cs typeface="Zar" pitchFamily="2" charset="-78"/>
              </a:rPr>
              <a:t>……………………………………………………………………………………………………………………………..</a:t>
            </a:r>
          </a:p>
          <a:p>
            <a:endParaRPr lang="en-US" sz="800" smtClean="0">
              <a:cs typeface="Zar" pitchFamily="2" charset="-78"/>
            </a:endParaRPr>
          </a:p>
          <a:p>
            <a:r>
              <a:rPr lang="en-US" sz="800" smtClean="0">
                <a:cs typeface="Zar" pitchFamily="2" charset="-78"/>
              </a:rPr>
              <a:t>……………………………………………………………………………………………………………………………..</a:t>
            </a:r>
          </a:p>
          <a:p>
            <a:endParaRPr lang="en-US" sz="800" smtClean="0">
              <a:cs typeface="Zar" pitchFamily="2" charset="-78"/>
            </a:endParaRPr>
          </a:p>
          <a:p>
            <a:r>
              <a:rPr lang="en-US" sz="800" smtClean="0">
                <a:cs typeface="Zar" pitchFamily="2" charset="-78"/>
              </a:rPr>
              <a:t>……………………………………………………………………………………………………………………………..</a:t>
            </a:r>
          </a:p>
          <a:p>
            <a:endParaRPr lang="en-US" sz="800" smtClean="0">
              <a:cs typeface="Zar" pitchFamily="2" charset="-78"/>
            </a:endParaRPr>
          </a:p>
          <a:p>
            <a:r>
              <a:rPr lang="en-US" sz="800" smtClean="0">
                <a:cs typeface="Zar" pitchFamily="2" charset="-78"/>
              </a:rPr>
              <a:t>……………………………………………………………………………………………………………………………..</a:t>
            </a:r>
          </a:p>
          <a:p>
            <a:endParaRPr lang="en-US" sz="800" smtClean="0">
              <a:cs typeface="Zar" pitchFamily="2" charset="-78"/>
            </a:endParaRPr>
          </a:p>
          <a:p>
            <a:r>
              <a:rPr lang="en-US" sz="800" smtClean="0">
                <a:cs typeface="Zar" pitchFamily="2" charset="-78"/>
              </a:rPr>
              <a:t>……………………………………………………………………………………………………………………………..</a:t>
            </a:r>
          </a:p>
          <a:p>
            <a:endParaRPr lang="en-US" sz="800" smtClean="0">
              <a:cs typeface="Zar" pitchFamily="2" charset="-78"/>
            </a:endParaRPr>
          </a:p>
          <a:p>
            <a:r>
              <a:rPr lang="en-US" sz="800" smtClean="0">
                <a:cs typeface="Zar" pitchFamily="2" charset="-78"/>
              </a:rPr>
              <a:t>……………………………………………………………………………………………………………………………..</a:t>
            </a:r>
          </a:p>
          <a:p>
            <a:endParaRPr lang="en-US" sz="800" smtClean="0">
              <a:cs typeface="Zar" pitchFamily="2" charset="-78"/>
            </a:endParaRPr>
          </a:p>
          <a:p>
            <a:r>
              <a:rPr lang="en-US" sz="800" smtClean="0">
                <a:cs typeface="Zar" pitchFamily="2" charset="-78"/>
              </a:rPr>
              <a:t>……………………………………………………………………………………………………………………………..</a:t>
            </a:r>
          </a:p>
          <a:p>
            <a:endParaRPr lang="en-US" sz="800" smtClean="0">
              <a:cs typeface="Zar" pitchFamily="2" charset="-78"/>
            </a:endParaRPr>
          </a:p>
          <a:p>
            <a:r>
              <a:rPr lang="en-US" sz="800" smtClean="0">
                <a:cs typeface="Zar" pitchFamily="2" charset="-78"/>
              </a:rPr>
              <a:t>……………………………………………………………………………………………………………………………..</a:t>
            </a:r>
          </a:p>
          <a:p>
            <a:endParaRPr lang="en-US" sz="800" smtClean="0">
              <a:cs typeface="Zar" pitchFamily="2" charset="-78"/>
            </a:endParaRPr>
          </a:p>
          <a:p>
            <a:r>
              <a:rPr lang="en-US" sz="800" smtClean="0">
                <a:cs typeface="Zar" pitchFamily="2" charset="-78"/>
              </a:rPr>
              <a:t>……………………………………………………………………………………………………………………………..</a:t>
            </a:r>
          </a:p>
          <a:p>
            <a:endParaRPr lang="en-US" sz="800" smtClean="0">
              <a:cs typeface="Zar" pitchFamily="2" charset="-78"/>
            </a:endParaRPr>
          </a:p>
          <a:p>
            <a:r>
              <a:rPr lang="en-US" sz="800" smtClean="0">
                <a:cs typeface="Zar" pitchFamily="2" charset="-78"/>
              </a:rPr>
              <a:t>……………………………………………………………………………………………………………………………..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Continual Improvement Training Course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Continual Improvement Training Course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Continual Improvement Training Course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Continual Improvement Training Course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12A96-D211-43F4-A5C6-84DEF26FD53D}" type="datetimeFigureOut">
              <a:rPr lang="en-US"/>
              <a:pPr>
                <a:defRPr/>
              </a:pPr>
              <a:t>1/28/2013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Continual Improvement Training Course</a:t>
            </a: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49F4A-FE1E-4C41-8130-613AF3DDD5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73290-8BDE-41F4-B42E-78CE5EF2CB21}" type="datetimeFigureOut">
              <a:rPr lang="en-US"/>
              <a:pPr>
                <a:defRPr/>
              </a:pPr>
              <a:t>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Continual Improvement Training Course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639E2-D8F2-44F8-A39D-380C778840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CFC64-0A82-41B1-BA36-829BF540C1EC}" type="datetimeFigureOut">
              <a:rPr lang="en-US"/>
              <a:pPr>
                <a:defRPr/>
              </a:pPr>
              <a:t>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Continual Improvement Training Course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16733-71F7-4D7A-A925-75EA2B9EDB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E0EC9-C5C8-47D4-A02A-4EC54ABFE7F2}" type="datetimeFigureOut">
              <a:rPr lang="en-US"/>
              <a:pPr>
                <a:defRPr/>
              </a:pPr>
              <a:t>1/28/2013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Continual Improvement Training Course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61BFD-5986-43B0-B008-A31D524578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017D9-7343-46D9-8648-184158C8C152}" type="datetimeFigureOut">
              <a:rPr lang="en-US"/>
              <a:pPr>
                <a:defRPr/>
              </a:pPr>
              <a:t>1/28/2013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Continual Improvement Training Course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043F5-7BD2-4109-9043-67DF187E3E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3AD25-4901-4322-B171-0886EF2F5013}" type="datetimeFigureOut">
              <a:rPr lang="en-US"/>
              <a:pPr>
                <a:defRPr/>
              </a:pPr>
              <a:t>1/28/2013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Continual Improvement Training Course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903C2-9E56-4CB7-A68A-7B980FAD47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5F2BC-ADA1-41C2-BDA8-0B3B497C2FF3}" type="datetimeFigureOut">
              <a:rPr lang="en-US"/>
              <a:pPr>
                <a:defRPr/>
              </a:pPr>
              <a:t>1/28/2013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84567-D1D1-4D3F-B193-B18C9308CA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Continual Improvement Training Course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234BE-E5F2-4003-BBB6-56EB7286CAC4}" type="datetimeFigureOut">
              <a:rPr lang="en-US"/>
              <a:pPr>
                <a:defRPr/>
              </a:pPr>
              <a:t>1/28/2013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Continual Improvement Training Course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E3B38-00B3-4A55-8516-859D648F9D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BBDE4-DB64-4F9A-B318-02AACE80246C}" type="datetimeFigureOut">
              <a:rPr lang="en-US"/>
              <a:pPr>
                <a:defRPr/>
              </a:pPr>
              <a:t>1/28/2013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Continual Improvement Training Course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80A4EC-604A-4B5B-BB33-E7C2F0CDF1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62A93-52D7-4ECE-A4CC-DB1E3CC225FD}" type="datetimeFigureOut">
              <a:rPr lang="en-US"/>
              <a:pPr>
                <a:defRPr/>
              </a:pPr>
              <a:t>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Continual Improvement Training Course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6D037-C088-4CED-9627-52214CFA0C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0D73B-FC16-4D1A-BAF1-B80FE4C088AA}" type="datetimeFigureOut">
              <a:rPr lang="en-US"/>
              <a:pPr>
                <a:defRPr/>
              </a:pPr>
              <a:t>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Continual Improvement Training Course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6D299-BDF9-4733-A426-894F1A4269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Continual Improvement Training Course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Continual Improvement Training Course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Continual Improvement Training Course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Continual Improvement Training Course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Continual Improvement Training Course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Continual Improvement Training Course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Continual Improvement Training Course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MQ copy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79388" y="125413"/>
            <a:ext cx="1296987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 descr="Untitled-3 copy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835150" y="0"/>
            <a:ext cx="3241675" cy="971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0244" name="Picture 4" descr="Untitled-3 copy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543550" y="0"/>
            <a:ext cx="360045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 descr="Untitled-3 copy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938" y="966788"/>
            <a:ext cx="1598612" cy="586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127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13550" y="188913"/>
            <a:ext cx="21463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>
            <a:lvl1pPr algn="ctr" rtl="0" eaLnBrk="1" hangingPunct="1">
              <a:defRPr sz="1600" b="1" i="1">
                <a:solidFill>
                  <a:srgbClr val="484E4C"/>
                </a:solidFill>
                <a:cs typeface="Nazanin" pitchFamily="2" charset="-78"/>
              </a:defRPr>
            </a:lvl1pPr>
          </a:lstStyle>
          <a:p>
            <a:pPr>
              <a:defRPr/>
            </a:pPr>
            <a:r>
              <a:rPr lang="en-US"/>
              <a:t>Continual Improvement Training Course</a:t>
            </a:r>
          </a:p>
        </p:txBody>
      </p:sp>
      <p:sp>
        <p:nvSpPr>
          <p:cNvPr id="651271" name="Rectangle 7"/>
          <p:cNvSpPr>
            <a:spLocks noChangeArrowheads="1"/>
          </p:cNvSpPr>
          <p:nvPr userDrawn="1"/>
        </p:nvSpPr>
        <p:spPr bwMode="auto">
          <a:xfrm>
            <a:off x="193675" y="6524625"/>
            <a:ext cx="12763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l" rtl="0">
              <a:spcBef>
                <a:spcPct val="50000"/>
              </a:spcBef>
              <a:defRPr/>
            </a:pPr>
            <a:r>
              <a:rPr lang="en-US" sz="1000">
                <a:solidFill>
                  <a:srgbClr val="666633"/>
                </a:solidFill>
              </a:rPr>
              <a:t>Rev.00, Aug.  2005</a:t>
            </a:r>
          </a:p>
          <a:p>
            <a:pPr algn="l" eaLnBrk="1" hangingPunct="1">
              <a:defRPr/>
            </a:pPr>
            <a:endParaRPr lang="en-US" sz="1000" b="1" i="1">
              <a:solidFill>
                <a:srgbClr val="666633"/>
              </a:solidFill>
              <a:latin typeface="Arial" charset="0"/>
              <a:cs typeface="Nazanin" pitchFamily="2" charset="-78"/>
            </a:endParaRPr>
          </a:p>
        </p:txBody>
      </p:sp>
      <p:sp>
        <p:nvSpPr>
          <p:cNvPr id="651272" name="Rectangle 8"/>
          <p:cNvSpPr>
            <a:spLocks noChangeArrowheads="1"/>
          </p:cNvSpPr>
          <p:nvPr/>
        </p:nvSpPr>
        <p:spPr bwMode="auto">
          <a:xfrm>
            <a:off x="2112963" y="188913"/>
            <a:ext cx="4652962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6" tIns="45718" rIns="91436" bIns="45718" anchor="ctr"/>
          <a:lstStyle/>
          <a:p>
            <a:pPr algn="ctr" rtl="0" eaLnBrk="1" hangingPunct="1">
              <a:spcBef>
                <a:spcPct val="50000"/>
              </a:spcBef>
              <a:defRPr/>
            </a:pPr>
            <a:r>
              <a:rPr lang="en-US" sz="1800" b="1" i="1">
                <a:solidFill>
                  <a:srgbClr val="484E4C"/>
                </a:solidFill>
                <a:cs typeface="Times New Roman" pitchFamily="18" charset="0"/>
              </a:rPr>
              <a:t>Your Partner in Quality, Safety &amp; Reliability</a:t>
            </a:r>
          </a:p>
        </p:txBody>
      </p:sp>
      <p:sp>
        <p:nvSpPr>
          <p:cNvPr id="651273" name="Rectangle 9"/>
          <p:cNvSpPr>
            <a:spLocks noChangeArrowheads="1"/>
          </p:cNvSpPr>
          <p:nvPr userDrawn="1"/>
        </p:nvSpPr>
        <p:spPr bwMode="auto">
          <a:xfrm>
            <a:off x="8466138" y="6524625"/>
            <a:ext cx="6778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eaLnBrk="1" hangingPunct="1">
              <a:lnSpc>
                <a:spcPct val="120000"/>
              </a:lnSpc>
              <a:defRPr/>
            </a:pPr>
            <a:fld id="{32601597-1AC4-4FC1-947E-14B08983A25C}" type="slidenum">
              <a:rPr lang="ar-SA" sz="1300" b="1" i="1">
                <a:solidFill>
                  <a:srgbClr val="666633"/>
                </a:solidFill>
                <a:latin typeface="Arial" charset="0"/>
                <a:cs typeface="Homa" pitchFamily="2" charset="-78"/>
              </a:rPr>
              <a:pPr algn="ctr" eaLnBrk="1" hangingPunct="1">
                <a:lnSpc>
                  <a:spcPct val="120000"/>
                </a:lnSpc>
                <a:defRPr/>
              </a:pPr>
              <a:t>‹#›</a:t>
            </a:fld>
            <a:endParaRPr lang="en-US" sz="1300" b="1" i="1">
              <a:solidFill>
                <a:srgbClr val="666633"/>
              </a:solidFill>
              <a:latin typeface="Arial" charset="0"/>
              <a:cs typeface="Homa" pitchFamily="2" charset="-7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25" r:id="rId2"/>
    <p:sldLayoutId id="2147483926" r:id="rId3"/>
    <p:sldLayoutId id="2147483927" r:id="rId4"/>
    <p:sldLayoutId id="2147483928" r:id="rId5"/>
    <p:sldLayoutId id="2147483929" r:id="rId6"/>
    <p:sldLayoutId id="2147483930" r:id="rId7"/>
    <p:sldLayoutId id="2147483931" r:id="rId8"/>
    <p:sldLayoutId id="2147483932" r:id="rId9"/>
    <p:sldLayoutId id="2147483933" r:id="rId10"/>
    <p:sldLayoutId id="2147483934" r:id="rId11"/>
    <p:sldLayoutId id="2147483935" r:id="rId12"/>
  </p:sldLayoutIdLst>
  <p:hf sldNum="0" hdr="0" dt="0"/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26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5AAC6F23-32BD-49EB-A14F-92047C2E7067}" type="datetimeFigureOut">
              <a:rPr lang="en-US"/>
              <a:pPr>
                <a:defRPr/>
              </a:pPr>
              <a:t>1/28/2013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Continual Improvement Training Course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77EB5B74-CB86-4B25-B5C9-4244396F8F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127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8466138" y="6524625"/>
            <a:ext cx="6778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eaLnBrk="1" hangingPunct="1">
              <a:lnSpc>
                <a:spcPct val="120000"/>
              </a:lnSpc>
              <a:defRPr/>
            </a:pPr>
            <a:fld id="{FCFD9F9F-9EEE-4B54-A195-3C33BF5F7D8F}" type="slidenum">
              <a:rPr lang="ar-SA" sz="1300" b="1" i="1">
                <a:solidFill>
                  <a:srgbClr val="666633"/>
                </a:solidFill>
                <a:latin typeface="Arial" charset="0"/>
                <a:cs typeface="Homa" pitchFamily="2" charset="-78"/>
              </a:rPr>
              <a:pPr algn="ctr" eaLnBrk="1" hangingPunct="1">
                <a:lnSpc>
                  <a:spcPct val="120000"/>
                </a:lnSpc>
                <a:defRPr/>
              </a:pPr>
              <a:t>‹#›</a:t>
            </a:fld>
            <a:endParaRPr lang="en-US" sz="1300" b="1" i="1">
              <a:solidFill>
                <a:srgbClr val="666633"/>
              </a:solidFill>
              <a:latin typeface="Arial" charset="0"/>
              <a:cs typeface="Homa" pitchFamily="2" charset="-7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</p:sldLayoutIdLst>
  <p:hf sldNum="0" hdr="0" dt="0"/>
  <p:txStyles>
    <p:titleStyle>
      <a:lvl1pPr algn="l" rtl="1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1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18" charset="-78"/>
        </a:defRPr>
      </a:lvl2pPr>
      <a:lvl3pPr algn="l" rtl="1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18" charset="-78"/>
        </a:defRPr>
      </a:lvl3pPr>
      <a:lvl4pPr algn="l" rtl="1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18" charset="-78"/>
        </a:defRPr>
      </a:lvl4pPr>
      <a:lvl5pPr algn="l" rtl="1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18" charset="-78"/>
        </a:defRPr>
      </a:lvl5pPr>
      <a:lvl6pPr marL="457200" algn="l" rtl="1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18" charset="-78"/>
        </a:defRPr>
      </a:lvl6pPr>
      <a:lvl7pPr marL="914400" algn="l" rtl="1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18" charset="-78"/>
        </a:defRPr>
      </a:lvl7pPr>
      <a:lvl8pPr marL="1371600" algn="l" rtl="1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18" charset="-78"/>
        </a:defRPr>
      </a:lvl8pPr>
      <a:lvl9pPr marL="1828800" algn="l" rtl="1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18" charset="-78"/>
        </a:defRPr>
      </a:lvl9pPr>
    </p:titleStyle>
    <p:bodyStyle>
      <a:lvl1pPr marL="273050" indent="-273050" algn="r" rtl="1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Majalla UI"/>
          <a:cs typeface="+mn-cs"/>
        </a:defRPr>
      </a:lvl1pPr>
      <a:lvl2pPr marL="639763" indent="-246063" algn="r" rtl="1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Majalla UI"/>
          <a:cs typeface="+mn-cs"/>
        </a:defRPr>
      </a:lvl2pPr>
      <a:lvl3pPr marL="914400" indent="-246063" algn="r" rtl="1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Majalla UI"/>
          <a:cs typeface="+mn-cs"/>
        </a:defRPr>
      </a:lvl3pPr>
      <a:lvl4pPr marL="1187450" indent="-209550" algn="r" rtl="1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Majalla UI"/>
          <a:cs typeface="+mn-cs"/>
        </a:defRPr>
      </a:lvl4pPr>
      <a:lvl5pPr marL="1462088" indent="-209550" algn="r" rtl="1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Majalla UI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4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5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6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7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Microsoft_Office_Word_97_-_2003_Document1.doc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1026"/>
          <p:cNvSpPr>
            <a:spLocks noChangeArrowheads="1"/>
          </p:cNvSpPr>
          <p:nvPr/>
        </p:nvSpPr>
        <p:spPr bwMode="auto">
          <a:xfrm>
            <a:off x="676275" y="1701800"/>
            <a:ext cx="8048625" cy="354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rtl="0" eaLnBrk="1" hangingPunct="1">
              <a:defRPr/>
            </a:pPr>
            <a:r>
              <a:rPr lang="fa-IR" sz="6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Nazanin" pitchFamily="2" charset="-78"/>
              </a:rPr>
              <a:t>اصلاح فرآيندها و روشهای بهبود کا</a:t>
            </a:r>
            <a:r>
              <a:rPr lang="fa-IR" sz="8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Nazanin" pitchFamily="2" charset="-78"/>
              </a:rPr>
              <a:t>ر</a:t>
            </a:r>
            <a:endParaRPr lang="en-US" sz="8000" b="1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cs typeface="Nazanin" pitchFamily="2" charset="-78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98765"/>
            <a:ext cx="8229600" cy="5825836"/>
          </a:xfrm>
        </p:spPr>
        <p:txBody>
          <a:bodyPr/>
          <a:lstStyle/>
          <a:p>
            <a:pPr>
              <a:buNone/>
            </a:pPr>
            <a:r>
              <a:rPr lang="fa-IR" b="1" dirty="0" smtClean="0">
                <a:cs typeface="B Nazanin" pitchFamily="2" charset="-78"/>
              </a:rPr>
              <a:t>اجزاء یک فرآیند عبارتند از:</a:t>
            </a:r>
            <a:endParaRPr lang="en-US" dirty="0" smtClean="0">
              <a:cs typeface="B Nazanin" pitchFamily="2" charset="-78"/>
            </a:endParaRPr>
          </a:p>
          <a:p>
            <a:pPr lvl="1"/>
            <a:r>
              <a:rPr lang="fa-IR" dirty="0" smtClean="0">
                <a:cs typeface="B Nazanin" pitchFamily="2" charset="-78"/>
              </a:rPr>
              <a:t>فرد انجام دهنده ی فعالیت</a:t>
            </a:r>
            <a:endParaRPr lang="en-US" dirty="0" smtClean="0">
              <a:cs typeface="B Nazanin" pitchFamily="2" charset="-78"/>
            </a:endParaRPr>
          </a:p>
          <a:p>
            <a:pPr lvl="1"/>
            <a:r>
              <a:rPr lang="fa-IR" dirty="0" smtClean="0">
                <a:cs typeface="B Nazanin" pitchFamily="2" charset="-78"/>
              </a:rPr>
              <a:t>فرد یا شئی که تحت تاثیر فعالیت قرار می گیرد</a:t>
            </a:r>
            <a:endParaRPr lang="en-US" dirty="0" smtClean="0">
              <a:cs typeface="B Nazanin" pitchFamily="2" charset="-78"/>
            </a:endParaRPr>
          </a:p>
          <a:p>
            <a:pPr lvl="1"/>
            <a:r>
              <a:rPr lang="fa-IR" dirty="0" smtClean="0">
                <a:cs typeface="B Nazanin" pitchFamily="2" charset="-78"/>
              </a:rPr>
              <a:t>اسناد و مستندات </a:t>
            </a:r>
            <a:endParaRPr lang="en-US" dirty="0" smtClean="0">
              <a:cs typeface="B Nazanin" pitchFamily="2" charset="-78"/>
            </a:endParaRPr>
          </a:p>
          <a:p>
            <a:pPr>
              <a:buNone/>
            </a:pPr>
            <a:r>
              <a:rPr lang="fa-IR" b="1" dirty="0" smtClean="0">
                <a:cs typeface="B Nazanin" pitchFamily="2" charset="-78"/>
              </a:rPr>
              <a:t>شناسائی یک فرآیند :</a:t>
            </a:r>
            <a:endParaRPr lang="en-US" dirty="0" smtClean="0">
              <a:cs typeface="B Nazanin" pitchFamily="2" charset="-78"/>
            </a:endParaRPr>
          </a:p>
          <a:p>
            <a:pPr lvl="1"/>
            <a:r>
              <a:rPr lang="fa-IR" dirty="0" smtClean="0">
                <a:cs typeface="B Nazanin" pitchFamily="2" charset="-78"/>
              </a:rPr>
              <a:t>فعالیت آغاز کننده</a:t>
            </a:r>
            <a:endParaRPr lang="en-US" dirty="0" smtClean="0">
              <a:cs typeface="B Nazanin" pitchFamily="2" charset="-78"/>
            </a:endParaRPr>
          </a:p>
          <a:p>
            <a:pPr lvl="1"/>
            <a:r>
              <a:rPr lang="fa-IR" dirty="0" smtClean="0">
                <a:cs typeface="B Nazanin" pitchFamily="2" charset="-78"/>
              </a:rPr>
              <a:t>فعالیت خاتمه دهنده </a:t>
            </a:r>
            <a:endParaRPr lang="en-US" dirty="0" smtClean="0">
              <a:cs typeface="B Nazanin" pitchFamily="2" charset="-78"/>
            </a:endParaRPr>
          </a:p>
          <a:p>
            <a:pPr lvl="1"/>
            <a:r>
              <a:rPr lang="fa-IR" dirty="0" smtClean="0">
                <a:cs typeface="B Nazanin" pitchFamily="2" charset="-78"/>
              </a:rPr>
              <a:t>نتایج یا بروندادهای تغییر یافته</a:t>
            </a:r>
            <a:endParaRPr lang="en-US" dirty="0" smtClean="0">
              <a:cs typeface="B Nazanin" pitchFamily="2" charset="-78"/>
            </a:endParaRPr>
          </a:p>
          <a:p>
            <a:pPr lvl="1"/>
            <a:r>
              <a:rPr lang="fa-IR" dirty="0" smtClean="0">
                <a:cs typeface="B Nazanin" pitchFamily="2" charset="-78"/>
              </a:rPr>
              <a:t>درون دادها</a:t>
            </a:r>
            <a:endParaRPr lang="en-US" dirty="0" smtClean="0">
              <a:cs typeface="B Nazanin" pitchFamily="2" charset="-78"/>
            </a:endParaRPr>
          </a:p>
          <a:p>
            <a:pPr lvl="1"/>
            <a:r>
              <a:rPr lang="fa-IR" dirty="0" smtClean="0">
                <a:cs typeface="B Nazanin" pitchFamily="2" charset="-78"/>
              </a:rPr>
              <a:t>فعالیت های تشکیل دهنده ی فرآیند و ارتباط آنها با یکدیگر</a:t>
            </a:r>
            <a:endParaRPr lang="en-US" dirty="0" smtClean="0">
              <a:cs typeface="B Nazanin" pitchFamily="2" charset="-78"/>
            </a:endParaRPr>
          </a:p>
          <a:p>
            <a:pPr lvl="1"/>
            <a:r>
              <a:rPr lang="fa-IR" dirty="0" smtClean="0">
                <a:cs typeface="B Nazanin" pitchFamily="2" charset="-78"/>
              </a:rPr>
              <a:t>استانداردها</a:t>
            </a:r>
            <a:endParaRPr lang="en-US" dirty="0" smtClean="0">
              <a:cs typeface="B Nazanin" pitchFamily="2" charset="-78"/>
            </a:endParaRPr>
          </a:p>
          <a:p>
            <a:pPr lvl="1"/>
            <a:r>
              <a:rPr lang="fa-IR" dirty="0" smtClean="0">
                <a:cs typeface="B Nazanin" pitchFamily="2" charset="-78"/>
              </a:rPr>
              <a:t>هر فرآیند قابل تقسیم به فرآیندهای کوچک تر است و خود نیز می تواند جزئی از یک فرآیند بزرگ تر می باشد</a:t>
            </a:r>
            <a:endParaRPr lang="fa-IR" dirty="0">
              <a:cs typeface="B Nazanin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Continual Improvement Training Course</a:t>
            </a:r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Rectangle 2"/>
          <p:cNvSpPr>
            <a:spLocks noChangeArrowheads="1"/>
          </p:cNvSpPr>
          <p:nvPr/>
        </p:nvSpPr>
        <p:spPr bwMode="auto">
          <a:xfrm>
            <a:off x="333375" y="2217738"/>
            <a:ext cx="8458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150000"/>
              </a:lnSpc>
              <a:spcBef>
                <a:spcPct val="20000"/>
              </a:spcBef>
              <a:buFont typeface="Monotype Sorts" pitchFamily="2" charset="2"/>
              <a:buNone/>
              <a:defRPr/>
            </a:pPr>
            <a:r>
              <a:rPr lang="en-US" sz="3600" b="1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B Traffic" pitchFamily="2" charset="-78"/>
              </a:rPr>
              <a:t> </a:t>
            </a:r>
            <a:r>
              <a:rPr lang="fa-IR" sz="3600" b="1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B Traffic" pitchFamily="2" charset="-78"/>
              </a:rPr>
              <a:t>اقدام اصلاحی</a:t>
            </a:r>
          </a:p>
          <a:p>
            <a:pPr marL="342900" indent="-342900" eaLnBrk="1" hangingPunct="1">
              <a:lnSpc>
                <a:spcPct val="150000"/>
              </a:lnSpc>
              <a:spcBef>
                <a:spcPct val="20000"/>
              </a:spcBef>
              <a:buFont typeface="Monotype Sorts" pitchFamily="2" charset="2"/>
              <a:buNone/>
              <a:defRPr/>
            </a:pPr>
            <a:r>
              <a:rPr lang="fa-IR" altLang="en-US" sz="2400" b="1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B Traffic" pitchFamily="2" charset="-78"/>
              </a:rPr>
              <a:t>رفع علل بوجود آورنده مشکل بالفعل بمنظور جلوگیری از وقوع مجدد</a:t>
            </a:r>
          </a:p>
          <a:p>
            <a:pPr marL="342900" indent="-342900" eaLnBrk="1" hangingPunct="1">
              <a:lnSpc>
                <a:spcPct val="150000"/>
              </a:lnSpc>
              <a:spcBef>
                <a:spcPct val="20000"/>
              </a:spcBef>
              <a:buFont typeface="Monotype Sorts" pitchFamily="2" charset="2"/>
              <a:buNone/>
              <a:defRPr/>
            </a:pPr>
            <a:r>
              <a:rPr lang="fa-IR" altLang="en-US" sz="3600" b="1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B Traffic" pitchFamily="2" charset="-78"/>
              </a:rPr>
              <a:t>اقدام پیشگیرانه</a:t>
            </a:r>
          </a:p>
          <a:p>
            <a:pPr marL="342900" indent="-342900" eaLnBrk="1" hangingPunct="1">
              <a:lnSpc>
                <a:spcPct val="150000"/>
              </a:lnSpc>
              <a:spcBef>
                <a:spcPct val="20000"/>
              </a:spcBef>
              <a:buFont typeface="Monotype Sorts" pitchFamily="2" charset="2"/>
              <a:buNone/>
              <a:defRPr/>
            </a:pPr>
            <a:r>
              <a:rPr lang="fa-IR" altLang="en-US" sz="2400" b="1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B Traffic" pitchFamily="2" charset="-78"/>
              </a:rPr>
              <a:t>رفع علل بوجود آورنده مشکل بالقوه بمنظور پیشگیری از وقوع آن</a:t>
            </a:r>
            <a:endParaRPr lang="en-US" altLang="en-US" sz="2400" b="1">
              <a:latin typeface="Arial" pitchFamily="34" charset="0"/>
              <a:cs typeface="B Traffic" pitchFamily="2" charset="-78"/>
            </a:endParaRPr>
          </a:p>
        </p:txBody>
      </p:sp>
      <p:sp>
        <p:nvSpPr>
          <p:cNvPr id="508937" name="Rectangle 9"/>
          <p:cNvSpPr>
            <a:spLocks noChangeArrowheads="1"/>
          </p:cNvSpPr>
          <p:nvPr/>
        </p:nvSpPr>
        <p:spPr bwMode="auto">
          <a:xfrm>
            <a:off x="609600" y="750888"/>
            <a:ext cx="7848600" cy="1104900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r>
              <a:rPr lang="fa-IR" sz="4700" b="1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B Traffic" pitchFamily="2" charset="-78"/>
              </a:rPr>
              <a:t>تعاريف </a:t>
            </a:r>
            <a:r>
              <a:rPr lang="fa-IR" sz="2400" b="1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B Traffic" pitchFamily="2" charset="-78"/>
              </a:rPr>
              <a:t> </a:t>
            </a:r>
            <a:r>
              <a:rPr lang="en-US" altLang="en-US" sz="2400" b="1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B Traffic" pitchFamily="2" charset="-78"/>
              </a:rPr>
              <a:t/>
            </a:r>
            <a:br>
              <a:rPr lang="en-US" altLang="en-US" sz="2400" b="1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B Traffic" pitchFamily="2" charset="-78"/>
              </a:rPr>
            </a:br>
            <a:endParaRPr lang="en-US" altLang="en-US" sz="2400" b="1">
              <a:latin typeface="Arial" pitchFamily="34" charset="0"/>
              <a:cs typeface="B Traffic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693738" y="790575"/>
            <a:ext cx="7772400" cy="10287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fa-IR" altLang="en-US" sz="4500" b="1">
                <a:solidFill>
                  <a:srgbClr val="FF3300"/>
                </a:solidFill>
                <a:latin typeface="Arial" pitchFamily="34" charset="0"/>
              </a:rPr>
              <a:t>توجه </a:t>
            </a:r>
            <a:endParaRPr lang="en-US" altLang="en-US" sz="4400" b="1">
              <a:solidFill>
                <a:srgbClr val="FF3300"/>
              </a:solidFill>
              <a:latin typeface="Arial" pitchFamily="34" charset="0"/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304800" y="2076450"/>
            <a:ext cx="83058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 eaLnBrk="1" hangingPunct="1">
              <a:spcBef>
                <a:spcPct val="20000"/>
              </a:spcBef>
              <a:buFontTx/>
              <a:buChar char="•"/>
            </a:pPr>
            <a:r>
              <a:rPr lang="fa-IR" altLang="en-US" b="1">
                <a:latin typeface="Arial" pitchFamily="34" charset="0"/>
              </a:rPr>
              <a:t>در كليه مراحل بهبود در سازمان و ابزارهايي كه در ادامه اين جزوه معرفي مي‌شود ، تصميم گيريها الزاما بايد براساس چرخه زير انجام گردد. </a:t>
            </a:r>
            <a:endParaRPr lang="en-US" altLang="en-US" b="1">
              <a:latin typeface="Arial" pitchFamily="34" charset="0"/>
            </a:endParaRPr>
          </a:p>
        </p:txBody>
      </p:sp>
      <p:sp>
        <p:nvSpPr>
          <p:cNvPr id="563204" name="AutoShape 4"/>
          <p:cNvSpPr>
            <a:spLocks noChangeArrowheads="1"/>
          </p:cNvSpPr>
          <p:nvPr/>
        </p:nvSpPr>
        <p:spPr bwMode="auto">
          <a:xfrm>
            <a:off x="247650" y="4113213"/>
            <a:ext cx="2352675" cy="2270125"/>
          </a:xfrm>
          <a:prstGeom prst="irregularSeal1">
            <a:avLst/>
          </a:prstGeom>
          <a:gradFill rotWithShape="1">
            <a:gsLst>
              <a:gs pos="0">
                <a:srgbClr val="CCECFF"/>
              </a:gs>
              <a:gs pos="50000">
                <a:srgbClr val="CCFF66"/>
              </a:gs>
              <a:gs pos="100000">
                <a:srgbClr val="CCECFF"/>
              </a:gs>
            </a:gsLst>
            <a:lin ang="2700000" scaled="1"/>
          </a:gra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fa-IR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گردآوری اطلاعات</a:t>
            </a:r>
            <a:endParaRPr lang="en-US" sz="2800" b="1" dirty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sp>
        <p:nvSpPr>
          <p:cNvPr id="563205" name="AutoShape 5"/>
          <p:cNvSpPr>
            <a:spLocks noChangeArrowheads="1"/>
          </p:cNvSpPr>
          <p:nvPr/>
        </p:nvSpPr>
        <p:spPr bwMode="auto">
          <a:xfrm>
            <a:off x="3502025" y="4184650"/>
            <a:ext cx="2352675" cy="2066925"/>
          </a:xfrm>
          <a:prstGeom prst="irregularSeal1">
            <a:avLst/>
          </a:prstGeom>
          <a:gradFill rotWithShape="1">
            <a:gsLst>
              <a:gs pos="0">
                <a:srgbClr val="CCECFF"/>
              </a:gs>
              <a:gs pos="50000">
                <a:srgbClr val="CCFF66"/>
              </a:gs>
              <a:gs pos="100000">
                <a:srgbClr val="CCECFF"/>
              </a:gs>
            </a:gsLst>
            <a:lin ang="2700000" scaled="1"/>
          </a:gra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fa-IR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      تجزیه و تحلیل اطلاعات</a:t>
            </a:r>
            <a:r>
              <a:rPr lang="fa-IR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endParaRPr lang="en-US" sz="2000" b="1" dirty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sp>
        <p:nvSpPr>
          <p:cNvPr id="563206" name="AutoShape 6"/>
          <p:cNvSpPr>
            <a:spLocks noChangeArrowheads="1"/>
          </p:cNvSpPr>
          <p:nvPr/>
        </p:nvSpPr>
        <p:spPr bwMode="auto">
          <a:xfrm>
            <a:off x="6807200" y="4152900"/>
            <a:ext cx="2090738" cy="2136775"/>
          </a:xfrm>
          <a:prstGeom prst="irregularSeal1">
            <a:avLst/>
          </a:prstGeom>
          <a:gradFill rotWithShape="1">
            <a:gsLst>
              <a:gs pos="0">
                <a:srgbClr val="CCECFF"/>
              </a:gs>
              <a:gs pos="50000">
                <a:srgbClr val="CCFF66"/>
              </a:gs>
              <a:gs pos="100000">
                <a:srgbClr val="CCECFF"/>
              </a:gs>
            </a:gsLst>
            <a:lin ang="2700000" scaled="1"/>
          </a:gra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fa-IR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تصمیم گیری</a:t>
            </a:r>
            <a:endParaRPr lang="en-US" sz="2800" b="1" dirty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sp>
        <p:nvSpPr>
          <p:cNvPr id="28679" name="AutoShape 7"/>
          <p:cNvSpPr>
            <a:spLocks noChangeArrowheads="1"/>
          </p:cNvSpPr>
          <p:nvPr/>
        </p:nvSpPr>
        <p:spPr bwMode="auto">
          <a:xfrm>
            <a:off x="2536825" y="4956175"/>
            <a:ext cx="998538" cy="569913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99CC"/>
          </a:solidFill>
          <a:ln w="4445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28680" name="AutoShape 9"/>
          <p:cNvSpPr>
            <a:spLocks noChangeArrowheads="1"/>
          </p:cNvSpPr>
          <p:nvPr/>
        </p:nvSpPr>
        <p:spPr bwMode="auto">
          <a:xfrm>
            <a:off x="5846763" y="4906963"/>
            <a:ext cx="998537" cy="569912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99CC"/>
          </a:solidFill>
          <a:ln w="4445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68338"/>
            <a:ext cx="9144000" cy="571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978" name="Rectangle 2"/>
          <p:cNvSpPr>
            <a:spLocks noChangeArrowheads="1"/>
          </p:cNvSpPr>
          <p:nvPr/>
        </p:nvSpPr>
        <p:spPr bwMode="auto">
          <a:xfrm>
            <a:off x="263525" y="995363"/>
            <a:ext cx="8632825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6" tIns="45718" rIns="91436" bIns="45718">
            <a:spAutoFit/>
          </a:bodyPr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fa-IR" sz="4400" b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تفكر</a:t>
            </a:r>
            <a:r>
              <a:rPr lang="en-US" sz="4400" b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fa-IR" sz="4400" b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بهبود</a:t>
            </a:r>
            <a:r>
              <a:rPr lang="en-US" sz="4400" b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fa-IR" sz="4400" b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مداوم در چرخه </a:t>
            </a:r>
            <a:r>
              <a:rPr lang="en-US" sz="4400" b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PDCA</a:t>
            </a:r>
            <a:endParaRPr lang="fa-IR" sz="4400" b="1" dirty="0">
              <a:solidFill>
                <a:srgbClr val="6600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en-US" sz="2000" b="1" dirty="0">
              <a:solidFill>
                <a:srgbClr val="6600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342900" indent="-342900" algn="just" eaLnBrk="1" hangingPunct="1">
              <a:spcBef>
                <a:spcPct val="20000"/>
              </a:spcBef>
              <a:defRPr/>
            </a:pPr>
            <a:r>
              <a:rPr lang="fa-IR" sz="2800" b="1" dirty="0">
                <a:latin typeface="Arial" charset="0"/>
              </a:rPr>
              <a:t>بنيان سيستم بر چرخة</a:t>
            </a:r>
            <a:r>
              <a:rPr lang="en-US" sz="2800" b="1" dirty="0">
                <a:latin typeface="Arial" charset="0"/>
              </a:rPr>
              <a:t> </a:t>
            </a:r>
            <a:r>
              <a:rPr lang="en-US" altLang="en-US" sz="2800" b="1" dirty="0">
                <a:latin typeface="Arial" charset="0"/>
              </a:rPr>
              <a:t>PDCA</a:t>
            </a:r>
            <a:r>
              <a:rPr lang="en-US" sz="2800" b="1" dirty="0">
                <a:latin typeface="Arial" charset="0"/>
              </a:rPr>
              <a:t> </a:t>
            </a:r>
            <a:r>
              <a:rPr lang="fa-IR" sz="2800" b="1" dirty="0">
                <a:latin typeface="Arial" charset="0"/>
              </a:rPr>
              <a:t>استوار است</a:t>
            </a:r>
            <a:r>
              <a:rPr lang="en-US" sz="2800" b="1" dirty="0">
                <a:latin typeface="Arial" charset="0"/>
              </a:rPr>
              <a:t>:</a:t>
            </a:r>
            <a:endParaRPr lang="en-US" altLang="en-US" sz="3200" b="1" dirty="0">
              <a:latin typeface="Arial" charset="0"/>
            </a:endParaRPr>
          </a:p>
          <a:p>
            <a:pPr marL="342900" indent="-342900" eaLnBrk="1" hangingPunct="1">
              <a:lnSpc>
                <a:spcPct val="120000"/>
              </a:lnSpc>
              <a:spcBef>
                <a:spcPct val="20000"/>
              </a:spcBef>
              <a:buClr>
                <a:srgbClr val="003399"/>
              </a:buClr>
              <a:buSzPct val="90000"/>
              <a:buFont typeface="Wingdings" pitchFamily="2" charset="2"/>
              <a:buChar char="v"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fa-IR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برنامه ريزي:</a:t>
            </a:r>
            <a:r>
              <a:rPr lang="fa-IR" sz="2400" b="1" dirty="0">
                <a:latin typeface="Arial" charset="0"/>
              </a:rPr>
              <a:t> تعيين اهداف</a:t>
            </a:r>
            <a:r>
              <a:rPr lang="en-US" sz="2400" b="1" dirty="0">
                <a:latin typeface="Arial" charset="0"/>
              </a:rPr>
              <a:t> </a:t>
            </a:r>
            <a:r>
              <a:rPr lang="fa-IR" sz="2400" b="1" dirty="0">
                <a:latin typeface="Arial" charset="0"/>
              </a:rPr>
              <a:t>وفرايندهاي لازم</a:t>
            </a:r>
            <a:r>
              <a:rPr lang="en-US" sz="2400" b="1" dirty="0">
                <a:latin typeface="Arial" charset="0"/>
              </a:rPr>
              <a:t> </a:t>
            </a:r>
            <a:r>
              <a:rPr lang="fa-IR" sz="2400" b="1" dirty="0">
                <a:latin typeface="Arial" charset="0"/>
              </a:rPr>
              <a:t>جهت ارائه نتايج</a:t>
            </a:r>
            <a:r>
              <a:rPr lang="en-US" sz="2400" b="1" dirty="0">
                <a:latin typeface="Arial" charset="0"/>
              </a:rPr>
              <a:t> </a:t>
            </a:r>
            <a:r>
              <a:rPr lang="fa-IR" sz="2400" b="1" dirty="0">
                <a:latin typeface="Arial" charset="0"/>
              </a:rPr>
              <a:t>بر طبق</a:t>
            </a:r>
            <a:r>
              <a:rPr lang="en-US" sz="2400" b="1" dirty="0">
                <a:latin typeface="Arial" charset="0"/>
              </a:rPr>
              <a:t> </a:t>
            </a:r>
            <a:r>
              <a:rPr lang="fa-IR" sz="2400" b="1" dirty="0">
                <a:latin typeface="Arial" charset="0"/>
              </a:rPr>
              <a:t>خواسته</a:t>
            </a:r>
            <a:r>
              <a:rPr lang="en-US" altLang="en-US" sz="2400" b="1" dirty="0">
                <a:latin typeface="Arial" charset="0"/>
              </a:rPr>
              <a:t>‌</a:t>
            </a:r>
            <a:r>
              <a:rPr lang="fa-IR" sz="2400" b="1" dirty="0">
                <a:latin typeface="Arial" charset="0"/>
              </a:rPr>
              <a:t>هاي مشتري و خط مشي</a:t>
            </a:r>
            <a:r>
              <a:rPr lang="en-US" sz="2400" b="1" dirty="0">
                <a:latin typeface="Arial" charset="0"/>
              </a:rPr>
              <a:t> </a:t>
            </a:r>
            <a:r>
              <a:rPr lang="fa-IR" sz="2400" b="1" dirty="0">
                <a:latin typeface="Arial" charset="0"/>
              </a:rPr>
              <a:t>هاي سازمان</a:t>
            </a:r>
            <a:endParaRPr lang="en-US" altLang="en-US" sz="2400" b="1" dirty="0">
              <a:latin typeface="Arial" charset="0"/>
            </a:endParaRPr>
          </a:p>
          <a:p>
            <a:pPr marL="342900" indent="-342900" eaLnBrk="1" hangingPunct="1">
              <a:lnSpc>
                <a:spcPct val="120000"/>
              </a:lnSpc>
              <a:spcBef>
                <a:spcPct val="20000"/>
              </a:spcBef>
              <a:buClr>
                <a:srgbClr val="003399"/>
              </a:buClr>
              <a:buSzPct val="90000"/>
              <a:buFont typeface="Wingdings" pitchFamily="2" charset="2"/>
              <a:buChar char="v"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fa-IR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اجرا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:</a:t>
            </a:r>
            <a:r>
              <a:rPr lang="en-US" sz="2800" b="1" dirty="0">
                <a:latin typeface="Arial" charset="0"/>
                <a:cs typeface="Arial" charset="0"/>
              </a:rPr>
              <a:t> </a:t>
            </a:r>
            <a:r>
              <a:rPr lang="fa-IR" sz="2400" b="1" dirty="0">
                <a:latin typeface="Arial" charset="0"/>
              </a:rPr>
              <a:t>اجراي فرايندها</a:t>
            </a:r>
            <a:endParaRPr lang="en-US" altLang="en-US" sz="2800" b="1" dirty="0">
              <a:latin typeface="Arial" charset="0"/>
              <a:cs typeface="Arial" charset="0"/>
            </a:endParaRPr>
          </a:p>
          <a:p>
            <a:pPr marL="342900" indent="-342900" eaLnBrk="1" hangingPunct="1">
              <a:lnSpc>
                <a:spcPct val="120000"/>
              </a:lnSpc>
              <a:spcBef>
                <a:spcPct val="20000"/>
              </a:spcBef>
              <a:buClr>
                <a:srgbClr val="003399"/>
              </a:buClr>
              <a:buSzPct val="90000"/>
              <a:buFont typeface="Wingdings" pitchFamily="2" charset="2"/>
              <a:buChar char="v"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fa-IR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بررسي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:</a:t>
            </a:r>
            <a:r>
              <a:rPr lang="en-US" sz="2800" b="1" dirty="0">
                <a:latin typeface="Arial" charset="0"/>
                <a:cs typeface="Arial" charset="0"/>
              </a:rPr>
              <a:t> </a:t>
            </a:r>
            <a:r>
              <a:rPr lang="fa-IR" sz="2400" b="1" dirty="0">
                <a:latin typeface="Arial" charset="0"/>
              </a:rPr>
              <a:t>پايش و</a:t>
            </a:r>
            <a:r>
              <a:rPr lang="en-US" sz="2400" b="1" dirty="0">
                <a:latin typeface="Arial" charset="0"/>
              </a:rPr>
              <a:t> </a:t>
            </a:r>
            <a:r>
              <a:rPr lang="fa-IR" sz="2400" b="1" dirty="0">
                <a:latin typeface="Arial" charset="0"/>
              </a:rPr>
              <a:t>اندازه</a:t>
            </a:r>
            <a:r>
              <a:rPr lang="en-US" sz="2400" b="1" dirty="0">
                <a:latin typeface="Arial" charset="0"/>
              </a:rPr>
              <a:t> </a:t>
            </a:r>
            <a:r>
              <a:rPr lang="fa-IR" sz="2400" b="1" dirty="0">
                <a:latin typeface="Arial" charset="0"/>
              </a:rPr>
              <a:t>گيري</a:t>
            </a:r>
            <a:r>
              <a:rPr lang="en-US" sz="2400" b="1" dirty="0">
                <a:latin typeface="Arial" charset="0"/>
              </a:rPr>
              <a:t> </a:t>
            </a:r>
            <a:r>
              <a:rPr lang="fa-IR" sz="2400" b="1" dirty="0">
                <a:latin typeface="Arial" charset="0"/>
              </a:rPr>
              <a:t>فرايندها و محصول بر طبق خط مشي ها، اهداف</a:t>
            </a:r>
            <a:r>
              <a:rPr lang="en-US" sz="2400" b="1" dirty="0">
                <a:latin typeface="Arial" charset="0"/>
              </a:rPr>
              <a:t> </a:t>
            </a:r>
            <a:r>
              <a:rPr lang="fa-IR" sz="2400" b="1" dirty="0">
                <a:latin typeface="Arial" charset="0"/>
              </a:rPr>
              <a:t>والزامات</a:t>
            </a:r>
            <a:r>
              <a:rPr lang="en-US" sz="2400" b="1" dirty="0">
                <a:latin typeface="Arial" charset="0"/>
              </a:rPr>
              <a:t> </a:t>
            </a:r>
            <a:r>
              <a:rPr lang="fa-IR" sz="2400" b="1" dirty="0">
                <a:latin typeface="Arial" charset="0"/>
              </a:rPr>
              <a:t>ويا</a:t>
            </a:r>
            <a:r>
              <a:rPr lang="en-US" sz="2400" b="1" dirty="0">
                <a:latin typeface="Arial" charset="0"/>
              </a:rPr>
              <a:t> </a:t>
            </a:r>
            <a:r>
              <a:rPr lang="fa-IR" sz="2400" b="1" dirty="0">
                <a:latin typeface="Arial" charset="0"/>
              </a:rPr>
              <a:t>خواسته هاي</a:t>
            </a:r>
            <a:r>
              <a:rPr lang="en-US" sz="2400" b="1" dirty="0">
                <a:latin typeface="Arial" charset="0"/>
              </a:rPr>
              <a:t> </a:t>
            </a:r>
            <a:r>
              <a:rPr lang="fa-IR" sz="2400" b="1" dirty="0">
                <a:latin typeface="Arial" charset="0"/>
              </a:rPr>
              <a:t>مربوط به محصول</a:t>
            </a:r>
            <a:r>
              <a:rPr lang="en-US" sz="2400" b="1" dirty="0">
                <a:latin typeface="Arial" charset="0"/>
              </a:rPr>
              <a:t> </a:t>
            </a:r>
            <a:r>
              <a:rPr lang="fa-IR" sz="2400" b="1" dirty="0">
                <a:latin typeface="Arial" charset="0"/>
              </a:rPr>
              <a:t>وگزارش</a:t>
            </a:r>
            <a:r>
              <a:rPr lang="en-US" sz="2400" b="1" dirty="0">
                <a:latin typeface="Arial" charset="0"/>
              </a:rPr>
              <a:t> </a:t>
            </a:r>
            <a:r>
              <a:rPr lang="fa-IR" sz="2400" b="1" dirty="0">
                <a:latin typeface="Arial" charset="0"/>
              </a:rPr>
              <a:t>دهي</a:t>
            </a:r>
            <a:r>
              <a:rPr lang="en-US" sz="2400" b="1" dirty="0">
                <a:latin typeface="Arial" charset="0"/>
              </a:rPr>
              <a:t> </a:t>
            </a:r>
            <a:r>
              <a:rPr lang="fa-IR" sz="2400" b="1" dirty="0">
                <a:latin typeface="Arial" charset="0"/>
              </a:rPr>
              <a:t>نتايج</a:t>
            </a:r>
            <a:endParaRPr lang="en-US" altLang="en-US" sz="2800" b="1" dirty="0">
              <a:latin typeface="Arial" charset="0"/>
              <a:cs typeface="Arial" charset="0"/>
            </a:endParaRPr>
          </a:p>
          <a:p>
            <a:pPr marL="342900" indent="-342900" eaLnBrk="1" hangingPunct="1">
              <a:lnSpc>
                <a:spcPct val="120000"/>
              </a:lnSpc>
              <a:spcBef>
                <a:spcPct val="20000"/>
              </a:spcBef>
              <a:buClr>
                <a:srgbClr val="003399"/>
              </a:buClr>
              <a:buSzPct val="90000"/>
              <a:buFont typeface="Wingdings" pitchFamily="2" charset="2"/>
              <a:buChar char="v"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fa-IR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اقدام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:</a:t>
            </a:r>
            <a:r>
              <a:rPr lang="en-US" sz="2400" b="1" dirty="0">
                <a:latin typeface="Arial" charset="0"/>
              </a:rPr>
              <a:t> </a:t>
            </a:r>
            <a:r>
              <a:rPr lang="fa-IR" sz="2400" b="1" dirty="0">
                <a:latin typeface="Arial" charset="0"/>
              </a:rPr>
              <a:t>انجام اقدامات جهت بهبود</a:t>
            </a:r>
            <a:r>
              <a:rPr lang="en-US" sz="2400" b="1" dirty="0">
                <a:latin typeface="Arial" charset="0"/>
              </a:rPr>
              <a:t> </a:t>
            </a:r>
            <a:r>
              <a:rPr lang="fa-IR" sz="2400" b="1" dirty="0">
                <a:latin typeface="Arial" charset="0"/>
              </a:rPr>
              <a:t>مداوم</a:t>
            </a:r>
            <a:r>
              <a:rPr lang="en-US" sz="2400" b="1" dirty="0">
                <a:latin typeface="Arial" charset="0"/>
              </a:rPr>
              <a:t> </a:t>
            </a:r>
            <a:r>
              <a:rPr lang="fa-IR" sz="2400" b="1" dirty="0">
                <a:latin typeface="Arial" charset="0"/>
              </a:rPr>
              <a:t>عملكرد فرايند</a:t>
            </a:r>
            <a:r>
              <a:rPr lang="en-US" sz="2800" b="1" dirty="0">
                <a:latin typeface="Arial" charset="0"/>
                <a:cs typeface="Arial" charset="0"/>
              </a:rPr>
              <a:t>    </a:t>
            </a:r>
            <a:endParaRPr lang="en-US" altLang="en-US" sz="2800" b="1" dirty="0">
              <a:latin typeface="Arial" charset="0"/>
              <a:cs typeface="Arial" charset="0"/>
            </a:endParaRPr>
          </a:p>
          <a:p>
            <a:pPr marL="342900" indent="-342900" eaLnBrk="1" hangingPunct="1">
              <a:spcBef>
                <a:spcPct val="20000"/>
              </a:spcBef>
              <a:defRPr/>
            </a:pPr>
            <a:endParaRPr lang="en-US" altLang="en-US" sz="2800" b="1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0" name="Rectangle 4"/>
          <p:cNvSpPr>
            <a:spLocks noGrp="1"/>
          </p:cNvSpPr>
          <p:nvPr>
            <p:ph type="ctrTitle"/>
          </p:nvPr>
        </p:nvSpPr>
        <p:spPr>
          <a:xfrm>
            <a:off x="644236" y="1464540"/>
            <a:ext cx="7772400" cy="2290041"/>
          </a:xfrm>
        </p:spPr>
        <p:txBody>
          <a:bodyPr lIns="91440" tIns="45720" rIns="91440" bIns="45720">
            <a:noAutofit/>
          </a:bodyPr>
          <a:lstStyle/>
          <a:p>
            <a:pPr algn="ctr" fontAlgn="auto">
              <a:lnSpc>
                <a:spcPct val="200000"/>
              </a:lnSpc>
              <a:spcAft>
                <a:spcPts val="0"/>
              </a:spcAft>
              <a:defRPr/>
            </a:pPr>
            <a:r>
              <a:rPr lang="fa-IR" sz="3200" dirty="0" smtClean="0">
                <a:solidFill>
                  <a:schemeClr val="tx1"/>
                </a:solidFill>
                <a:effectLst/>
                <a:cs typeface="B Nazanin" pitchFamily="2" charset="-78"/>
              </a:rPr>
              <a:t/>
            </a:r>
            <a:br>
              <a:rPr lang="fa-IR" sz="3200" dirty="0" smtClean="0">
                <a:solidFill>
                  <a:schemeClr val="tx1"/>
                </a:solidFill>
                <a:effectLst/>
                <a:cs typeface="B Nazanin" pitchFamily="2" charset="-78"/>
              </a:rPr>
            </a:br>
            <a:r>
              <a:rPr lang="fa-IR" sz="3200" dirty="0" smtClean="0">
                <a:solidFill>
                  <a:schemeClr val="tx1"/>
                </a:solidFill>
                <a:effectLst/>
                <a:cs typeface="B Nazanin" pitchFamily="2" charset="-78"/>
              </a:rPr>
              <a:t/>
            </a:r>
            <a:br>
              <a:rPr lang="fa-IR" sz="3200" dirty="0" smtClean="0">
                <a:solidFill>
                  <a:schemeClr val="tx1"/>
                </a:solidFill>
                <a:effectLst/>
                <a:cs typeface="B Nazanin" pitchFamily="2" charset="-78"/>
              </a:rPr>
            </a:br>
            <a:r>
              <a:rPr lang="fa-IR" sz="3200" dirty="0" smtClean="0">
                <a:solidFill>
                  <a:schemeClr val="tx1"/>
                </a:solidFill>
                <a:effectLst/>
                <a:cs typeface="B Nazanin" pitchFamily="2" charset="-78"/>
              </a:rPr>
              <a:t/>
            </a:r>
            <a:br>
              <a:rPr lang="fa-IR" sz="3200" dirty="0" smtClean="0">
                <a:solidFill>
                  <a:schemeClr val="tx1"/>
                </a:solidFill>
                <a:effectLst/>
                <a:cs typeface="B Nazanin" pitchFamily="2" charset="-78"/>
              </a:rPr>
            </a:br>
            <a:r>
              <a:rPr lang="fa-IR" sz="3200" dirty="0" smtClean="0">
                <a:solidFill>
                  <a:schemeClr val="tx1"/>
                </a:solidFill>
                <a:effectLst/>
                <a:cs typeface="B Nazanin" pitchFamily="2" charset="-78"/>
              </a:rPr>
              <a:t/>
            </a:r>
            <a:br>
              <a:rPr lang="fa-IR" sz="3200" dirty="0" smtClean="0">
                <a:solidFill>
                  <a:schemeClr val="tx1"/>
                </a:solidFill>
                <a:effectLst/>
                <a:cs typeface="B Nazanin" pitchFamily="2" charset="-78"/>
              </a:rPr>
            </a:br>
            <a:r>
              <a:rPr lang="fa-IR" sz="3200" dirty="0" smtClean="0">
                <a:solidFill>
                  <a:schemeClr val="tx1"/>
                </a:solidFill>
                <a:effectLst/>
                <a:cs typeface="B Nazanin" pitchFamily="2" charset="-78"/>
              </a:rPr>
              <a:t/>
            </a:r>
            <a:br>
              <a:rPr lang="fa-IR" sz="3200" dirty="0" smtClean="0">
                <a:solidFill>
                  <a:schemeClr val="tx1"/>
                </a:solidFill>
                <a:effectLst/>
                <a:cs typeface="B Nazanin" pitchFamily="2" charset="-78"/>
              </a:rPr>
            </a:br>
            <a:r>
              <a:rPr lang="fa-IR" sz="4400" dirty="0" smtClean="0">
                <a:solidFill>
                  <a:schemeClr val="tx1"/>
                </a:solidFill>
                <a:effectLst/>
                <a:cs typeface="B Nazanin" pitchFamily="2" charset="-78"/>
              </a:rPr>
              <a:t>معرفی برخی از روشهای بهبود فرآیندها</a:t>
            </a:r>
            <a:endParaRPr lang="en-GB" sz="5400" dirty="0" smtClean="0">
              <a:solidFill>
                <a:schemeClr val="tx1"/>
              </a:solidFill>
              <a:effectLst/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9"/>
          <p:cNvSpPr>
            <a:spLocks noGrp="1"/>
          </p:cNvSpPr>
          <p:nvPr>
            <p:ph type="title"/>
          </p:nvPr>
        </p:nvSpPr>
        <p:spPr>
          <a:xfrm>
            <a:off x="515938" y="695325"/>
            <a:ext cx="8183562" cy="682625"/>
          </a:xfrm>
          <a:noFill/>
        </p:spPr>
        <p:txBody>
          <a:bodyPr lIns="91440" rIns="91440" bIns="45720"/>
          <a:lstStyle/>
          <a:p>
            <a:pPr algn="r"/>
            <a:r>
              <a:rPr lang="fa-IR" sz="3200" dirty="0" smtClean="0">
                <a:solidFill>
                  <a:schemeClr val="tx1"/>
                </a:solidFill>
                <a:cs typeface="B Traffic" pitchFamily="2" charset="-78"/>
              </a:rPr>
              <a:t>برخی از روشهای بهبود فرآیندها</a:t>
            </a:r>
            <a:endParaRPr lang="en-GB" sz="3200" dirty="0" smtClean="0">
              <a:solidFill>
                <a:schemeClr val="tx1"/>
              </a:solidFill>
              <a:cs typeface="B Traffic" pitchFamily="2" charset="-78"/>
            </a:endParaRPr>
          </a:p>
        </p:txBody>
      </p:sp>
      <p:sp>
        <p:nvSpPr>
          <p:cNvPr id="32771" name="Rectangle 8"/>
          <p:cNvSpPr>
            <a:spLocks noGrp="1"/>
          </p:cNvSpPr>
          <p:nvPr>
            <p:ph idx="1"/>
          </p:nvPr>
        </p:nvSpPr>
        <p:spPr>
          <a:xfrm>
            <a:off x="527050" y="1528763"/>
            <a:ext cx="8231188" cy="4699000"/>
          </a:xfrm>
        </p:spPr>
        <p:txBody>
          <a:bodyPr/>
          <a:lstStyle/>
          <a:p>
            <a:pPr algn="r">
              <a:lnSpc>
                <a:spcPct val="150000"/>
              </a:lnSpc>
              <a:spcBef>
                <a:spcPts val="300"/>
              </a:spcBef>
            </a:pPr>
            <a:r>
              <a:rPr lang="fa-IR" sz="2000" b="1" dirty="0" smtClean="0">
                <a:cs typeface="B Traffic" pitchFamily="2" charset="-78"/>
              </a:rPr>
              <a:t>نظام مدیریت مشارکتی</a:t>
            </a:r>
          </a:p>
          <a:p>
            <a:pPr algn="r">
              <a:lnSpc>
                <a:spcPct val="150000"/>
              </a:lnSpc>
              <a:spcBef>
                <a:spcPts val="300"/>
              </a:spcBef>
            </a:pPr>
            <a:r>
              <a:rPr lang="fa-IR" sz="2000" b="1" dirty="0" smtClean="0">
                <a:cs typeface="B Traffic" pitchFamily="2" charset="-78"/>
              </a:rPr>
              <a:t>مستندسازی فرآیندها</a:t>
            </a:r>
          </a:p>
          <a:p>
            <a:pPr algn="r">
              <a:lnSpc>
                <a:spcPct val="150000"/>
              </a:lnSpc>
              <a:spcBef>
                <a:spcPts val="300"/>
              </a:spcBef>
            </a:pPr>
            <a:r>
              <a:rPr lang="fa-IR" sz="2000" b="1" dirty="0" smtClean="0">
                <a:cs typeface="B Traffic" pitchFamily="2" charset="-78"/>
              </a:rPr>
              <a:t>استفاده از تکنولوژی فناوری اطلاعات</a:t>
            </a:r>
          </a:p>
          <a:p>
            <a:pPr algn="r">
              <a:lnSpc>
                <a:spcPct val="150000"/>
              </a:lnSpc>
              <a:spcBef>
                <a:spcPts val="300"/>
              </a:spcBef>
            </a:pPr>
            <a:r>
              <a:rPr lang="fa-IR" sz="2000" b="1" dirty="0" smtClean="0">
                <a:cs typeface="B Traffic" pitchFamily="2" charset="-78"/>
              </a:rPr>
              <a:t>نظرسنجی از مشتریان</a:t>
            </a:r>
          </a:p>
          <a:p>
            <a:pPr algn="r">
              <a:lnSpc>
                <a:spcPct val="150000"/>
              </a:lnSpc>
              <a:spcBef>
                <a:spcPts val="300"/>
              </a:spcBef>
            </a:pPr>
            <a:r>
              <a:rPr lang="fa-IR" sz="2000" b="1" dirty="0" smtClean="0">
                <a:cs typeface="B Traffic" pitchFamily="2" charset="-78"/>
              </a:rPr>
              <a:t>آراستگی محیط کار </a:t>
            </a:r>
            <a:r>
              <a:rPr lang="en-GB" sz="2000" b="1" dirty="0" smtClean="0">
                <a:cs typeface="B Traffic" pitchFamily="2" charset="-78"/>
              </a:rPr>
              <a:t>5S</a:t>
            </a:r>
            <a:r>
              <a:rPr lang="en-US" sz="2000" b="1" dirty="0" smtClean="0">
                <a:cs typeface="B Traffic" pitchFamily="2" charset="-78"/>
              </a:rPr>
              <a:t>)</a:t>
            </a:r>
            <a:r>
              <a:rPr lang="fa-IR" sz="2000" b="1" dirty="0" smtClean="0">
                <a:cs typeface="B Traffic" pitchFamily="2" charset="-78"/>
              </a:rPr>
              <a:t>)</a:t>
            </a:r>
          </a:p>
          <a:p>
            <a:pPr algn="r">
              <a:lnSpc>
                <a:spcPct val="150000"/>
              </a:lnSpc>
              <a:spcBef>
                <a:spcPts val="300"/>
              </a:spcBef>
            </a:pPr>
            <a:r>
              <a:rPr lang="fa-IR" sz="2000" b="1" dirty="0" smtClean="0">
                <a:cs typeface="B Traffic" pitchFamily="2" charset="-78"/>
              </a:rPr>
              <a:t>ممیزی داخلی</a:t>
            </a:r>
          </a:p>
          <a:p>
            <a:pPr algn="r">
              <a:lnSpc>
                <a:spcPct val="150000"/>
              </a:lnSpc>
              <a:spcBef>
                <a:spcPts val="300"/>
              </a:spcBef>
            </a:pPr>
            <a:r>
              <a:rPr lang="fa-IR" sz="2000" b="1" dirty="0" smtClean="0">
                <a:cs typeface="B Traffic" pitchFamily="2" charset="-78"/>
              </a:rPr>
              <a:t>فنون آماری</a:t>
            </a:r>
          </a:p>
          <a:p>
            <a:pPr algn="r">
              <a:lnSpc>
                <a:spcPct val="150000"/>
              </a:lnSpc>
              <a:spcBef>
                <a:spcPts val="300"/>
              </a:spcBef>
            </a:pPr>
            <a:endParaRPr lang="en-GB" sz="2000" b="1" dirty="0" smtClean="0">
              <a:cs typeface="B Traffic" pitchFamily="2" charset="-78"/>
            </a:endParaRPr>
          </a:p>
        </p:txBody>
      </p:sp>
      <p:pic>
        <p:nvPicPr>
          <p:cNvPr id="32772" name="Picture 5" descr="j029715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6820" y="2615044"/>
            <a:ext cx="4738688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>
          <a:xfrm>
            <a:off x="550863" y="723900"/>
            <a:ext cx="8183562" cy="777875"/>
          </a:xfrm>
        </p:spPr>
        <p:txBody>
          <a:bodyPr lIns="91440" rIns="91440" bIns="45720">
            <a:normAutofit fontScale="90000"/>
          </a:bodyPr>
          <a:lstStyle/>
          <a:p>
            <a:pPr algn="ctr" rtl="0" fontAlgn="auto">
              <a:spcAft>
                <a:spcPts val="0"/>
              </a:spcAft>
              <a:defRPr/>
            </a:pPr>
            <a:r>
              <a:rPr lang="fa-IR" smtClean="0">
                <a:solidFill>
                  <a:schemeClr val="tx1"/>
                </a:solidFill>
                <a:cs typeface="B Traffic" pitchFamily="2" charset="-78"/>
              </a:rPr>
              <a:t>نظام مدیریت مشارکتی</a:t>
            </a:r>
            <a:endParaRPr lang="en-GB" smtClean="0">
              <a:solidFill>
                <a:schemeClr val="tx1"/>
              </a:solidFill>
              <a:cs typeface="B Traffic" pitchFamily="2" charset="-78"/>
            </a:endParaRPr>
          </a:p>
        </p:txBody>
      </p:sp>
      <p:sp>
        <p:nvSpPr>
          <p:cNvPr id="33795" name="Rectangle 5"/>
          <p:cNvSpPr>
            <a:spLocks noGrp="1"/>
          </p:cNvSpPr>
          <p:nvPr>
            <p:ph idx="1"/>
          </p:nvPr>
        </p:nvSpPr>
        <p:spPr>
          <a:xfrm>
            <a:off x="565150" y="2365375"/>
            <a:ext cx="8183563" cy="3357563"/>
          </a:xfrm>
        </p:spPr>
        <p:txBody>
          <a:bodyPr/>
          <a:lstStyle/>
          <a:p>
            <a:pPr algn="just">
              <a:lnSpc>
                <a:spcPct val="150000"/>
              </a:lnSpc>
              <a:spcBef>
                <a:spcPts val="300"/>
              </a:spcBef>
            </a:pPr>
            <a:r>
              <a:rPr lang="ar-SA" sz="2400" b="1" dirty="0" smtClean="0">
                <a:cs typeface="B Traffic" pitchFamily="2" charset="-78"/>
              </a:rPr>
              <a:t>هشتاد درصد اطلاعات مفيد و کاربردي سازمانها در</a:t>
            </a:r>
            <a:r>
              <a:rPr lang="en-US" sz="2400" b="1" dirty="0" smtClean="0">
                <a:cs typeface="B Traffic" pitchFamily="2" charset="-78"/>
              </a:rPr>
              <a:t> </a:t>
            </a:r>
            <a:r>
              <a:rPr lang="ar-SA" sz="2400" b="1" dirty="0" smtClean="0">
                <a:cs typeface="B Traffic" pitchFamily="2" charset="-78"/>
              </a:rPr>
              <a:t>ذهن افراد مي باشد نه در مستندات ، کامپيوترها و ذهن مشاوران. برقراري صحيح مشارکت با کارکنان و استفاده از قواي فکري آشکار و نهان آنها رويه اي است که بي شک رضايت طرفين را در بر خواهد داشت.</a:t>
            </a:r>
            <a:r>
              <a:rPr lang="ar-SA" sz="2400" dirty="0" smtClean="0">
                <a:cs typeface="B Traffic" pitchFamily="2" charset="-78"/>
              </a:rPr>
              <a:t> </a:t>
            </a:r>
            <a:endParaRPr lang="en-GB" sz="2400" dirty="0" smtClean="0">
              <a:cs typeface="B Traff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>
          <a:xfrm>
            <a:off x="539750" y="604838"/>
            <a:ext cx="8183563" cy="730250"/>
          </a:xfrm>
        </p:spPr>
        <p:txBody>
          <a:bodyPr lIns="91440" rIns="91440" bIns="45720">
            <a:normAutofit fontScale="90000"/>
          </a:bodyPr>
          <a:lstStyle/>
          <a:p>
            <a:pPr rtl="0" fontAlgn="auto">
              <a:spcAft>
                <a:spcPts val="0"/>
              </a:spcAft>
              <a:defRPr/>
            </a:pPr>
            <a:r>
              <a:rPr lang="fa-IR" smtClean="0">
                <a:solidFill>
                  <a:schemeClr val="tx1"/>
                </a:solidFill>
                <a:cs typeface="B Traffic" pitchFamily="2" charset="-78"/>
              </a:rPr>
              <a:t>مدیریت فرآیندها در سازمان</a:t>
            </a:r>
            <a:endParaRPr lang="en-GB" smtClean="0">
              <a:solidFill>
                <a:schemeClr val="tx1"/>
              </a:solidFill>
              <a:cs typeface="B Traffic" pitchFamily="2" charset="-78"/>
            </a:endParaRPr>
          </a:p>
        </p:txBody>
      </p:sp>
      <p:pic>
        <p:nvPicPr>
          <p:cNvPr id="3686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0" y="1339850"/>
            <a:ext cx="7656513" cy="456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238" y="404813"/>
            <a:ext cx="8645525" cy="605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178" name="Rectangle 2"/>
          <p:cNvSpPr>
            <a:spLocks noGrp="1" noChangeArrowheads="1"/>
          </p:cNvSpPr>
          <p:nvPr>
            <p:ph type="title"/>
          </p:nvPr>
        </p:nvSpPr>
        <p:spPr>
          <a:xfrm>
            <a:off x="736600" y="2322513"/>
            <a:ext cx="7642225" cy="2508250"/>
          </a:xfrm>
        </p:spPr>
        <p:txBody>
          <a:bodyPr lIns="91440" rIns="91440" bIns="45720" anchor="t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a-IR" altLang="en-US" sz="48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Roya" pitchFamily="2" charset="-78"/>
              </a:rPr>
              <a:t>تعاريف و مفاهيم پايه</a:t>
            </a:r>
            <a:endParaRPr lang="en-US" altLang="en-US" sz="4800" dirty="0" smtClean="0">
              <a:solidFill>
                <a:srgbClr val="660033"/>
              </a:solidFill>
              <a:effectLst>
                <a:outerShdw blurRad="38100" dist="38100" dir="2700000" algn="tl">
                  <a:srgbClr val="000000"/>
                </a:outerShdw>
              </a:effectLst>
              <a:cs typeface="Roya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/>
          </p:nvPr>
        </p:nvSpPr>
        <p:spPr>
          <a:xfrm>
            <a:off x="603250" y="544513"/>
            <a:ext cx="8183563" cy="647700"/>
          </a:xfrm>
          <a:noFill/>
        </p:spPr>
        <p:txBody>
          <a:bodyPr lIns="91440" rIns="91440" bIns="45720"/>
          <a:lstStyle/>
          <a:p>
            <a:pPr algn="r"/>
            <a:r>
              <a:rPr lang="fa-IR" sz="3200" dirty="0" smtClean="0">
                <a:solidFill>
                  <a:schemeClr val="tx1"/>
                </a:solidFill>
                <a:cs typeface="B Traffic" pitchFamily="2" charset="-78"/>
              </a:rPr>
              <a:t>مستندسازی</a:t>
            </a:r>
            <a:endParaRPr lang="en-GB" sz="3200" dirty="0" smtClean="0">
              <a:solidFill>
                <a:schemeClr val="tx1"/>
              </a:solidFill>
              <a:cs typeface="B Traffic" pitchFamily="2" charset="-78"/>
            </a:endParaRPr>
          </a:p>
        </p:txBody>
      </p:sp>
      <p:sp>
        <p:nvSpPr>
          <p:cNvPr id="39939" name="Rectangle 3"/>
          <p:cNvSpPr>
            <a:spLocks noGrp="1"/>
          </p:cNvSpPr>
          <p:nvPr>
            <p:ph idx="1"/>
          </p:nvPr>
        </p:nvSpPr>
        <p:spPr>
          <a:xfrm>
            <a:off x="457200" y="1630363"/>
            <a:ext cx="8183563" cy="4425950"/>
          </a:xfrm>
        </p:spPr>
        <p:txBody>
          <a:bodyPr/>
          <a:lstStyle/>
          <a:p>
            <a:pPr algn="r">
              <a:lnSpc>
                <a:spcPct val="150000"/>
              </a:lnSpc>
              <a:spcBef>
                <a:spcPts val="300"/>
              </a:spcBef>
            </a:pPr>
            <a:r>
              <a:rPr lang="fa-IR" sz="2400" b="1" dirty="0" smtClean="0">
                <a:cs typeface="B Traffic" pitchFamily="2" charset="-78"/>
              </a:rPr>
              <a:t>مستندسازی فرآیندها یکی از روشهای پایه ای جهت بهبود سیستم می باشد. اصولا در مستندسازی روال ذیل باید طی شود:</a:t>
            </a:r>
            <a:endParaRPr lang="en-US" sz="2400" b="1" dirty="0" smtClean="0">
              <a:cs typeface="B Traffic" pitchFamily="2" charset="-78"/>
            </a:endParaRPr>
          </a:p>
          <a:p>
            <a:pPr algn="r">
              <a:lnSpc>
                <a:spcPct val="150000"/>
              </a:lnSpc>
              <a:spcBef>
                <a:spcPts val="300"/>
              </a:spcBef>
            </a:pPr>
            <a:r>
              <a:rPr lang="ar-SA" sz="2400" b="1" dirty="0" smtClean="0">
                <a:cs typeface="B Traffic" pitchFamily="2" charset="-78"/>
              </a:rPr>
              <a:t>کاري را انجام مي‏دهي</a:t>
            </a:r>
            <a:r>
              <a:rPr lang="fa-IR" sz="2400" b="1" dirty="0" smtClean="0">
                <a:cs typeface="B Traffic" pitchFamily="2" charset="-78"/>
              </a:rPr>
              <a:t>د</a:t>
            </a:r>
            <a:r>
              <a:rPr lang="ar-SA" sz="2400" b="1" dirty="0" smtClean="0">
                <a:cs typeface="B Traffic" pitchFamily="2" charset="-78"/>
              </a:rPr>
              <a:t> خوب بررسي کن</a:t>
            </a:r>
            <a:r>
              <a:rPr lang="fa-IR" sz="2400" b="1" dirty="0" smtClean="0">
                <a:cs typeface="B Traffic" pitchFamily="2" charset="-78"/>
              </a:rPr>
              <a:t>ید</a:t>
            </a:r>
            <a:endParaRPr lang="en-US" sz="2400" dirty="0" smtClean="0">
              <a:cs typeface="B Traffic" pitchFamily="2" charset="-78"/>
            </a:endParaRPr>
          </a:p>
          <a:p>
            <a:pPr algn="r">
              <a:lnSpc>
                <a:spcPct val="150000"/>
              </a:lnSpc>
              <a:spcBef>
                <a:spcPts val="300"/>
              </a:spcBef>
            </a:pPr>
            <a:r>
              <a:rPr lang="ar-SA" sz="2400" b="1" dirty="0" smtClean="0">
                <a:cs typeface="B Traffic" pitchFamily="2" charset="-78"/>
              </a:rPr>
              <a:t>اگر کارت</a:t>
            </a:r>
            <a:r>
              <a:rPr lang="fa-IR" sz="2400" b="1" dirty="0" smtClean="0">
                <a:cs typeface="B Traffic" pitchFamily="2" charset="-78"/>
              </a:rPr>
              <a:t>ان</a:t>
            </a:r>
            <a:r>
              <a:rPr lang="ar-SA" sz="2400" b="1" dirty="0" smtClean="0">
                <a:cs typeface="B Traffic" pitchFamily="2" charset="-78"/>
              </a:rPr>
              <a:t> معقول است آن را مکتوب کن</a:t>
            </a:r>
            <a:r>
              <a:rPr lang="fa-IR" sz="2400" b="1" dirty="0" smtClean="0">
                <a:cs typeface="B Traffic" pitchFamily="2" charset="-78"/>
              </a:rPr>
              <a:t>ید</a:t>
            </a:r>
            <a:endParaRPr lang="en-US" sz="2400" dirty="0" smtClean="0">
              <a:cs typeface="B Traffic" pitchFamily="2" charset="-78"/>
            </a:endParaRPr>
          </a:p>
          <a:p>
            <a:pPr algn="r">
              <a:lnSpc>
                <a:spcPct val="150000"/>
              </a:lnSpc>
              <a:spcBef>
                <a:spcPts val="300"/>
              </a:spcBef>
            </a:pPr>
            <a:r>
              <a:rPr lang="ar-SA" sz="2400" b="1" dirty="0" smtClean="0">
                <a:cs typeface="B Traffic" pitchFamily="2" charset="-78"/>
              </a:rPr>
              <a:t>آنچه را که مکتوب کرده‏اي</a:t>
            </a:r>
            <a:r>
              <a:rPr lang="fa-IR" sz="2400" b="1" dirty="0" smtClean="0">
                <a:cs typeface="B Traffic" pitchFamily="2" charset="-78"/>
              </a:rPr>
              <a:t>د</a:t>
            </a:r>
            <a:r>
              <a:rPr lang="ar-SA" sz="2400" b="1" dirty="0" smtClean="0">
                <a:cs typeface="B Traffic" pitchFamily="2" charset="-78"/>
              </a:rPr>
              <a:t>، انجام بده</a:t>
            </a:r>
            <a:r>
              <a:rPr lang="fa-IR" sz="2400" b="1" dirty="0" smtClean="0">
                <a:cs typeface="B Traffic" pitchFamily="2" charset="-78"/>
              </a:rPr>
              <a:t>ید</a:t>
            </a:r>
            <a:endParaRPr lang="en-US" sz="2400" dirty="0" smtClean="0">
              <a:cs typeface="B Traffic" pitchFamily="2" charset="-78"/>
            </a:endParaRPr>
          </a:p>
          <a:p>
            <a:pPr algn="r">
              <a:lnSpc>
                <a:spcPct val="150000"/>
              </a:lnSpc>
              <a:spcBef>
                <a:spcPts val="300"/>
              </a:spcBef>
            </a:pPr>
            <a:r>
              <a:rPr lang="ar-SA" sz="2400" b="1" dirty="0" smtClean="0">
                <a:cs typeface="B Traffic" pitchFamily="2" charset="-78"/>
              </a:rPr>
              <a:t>نتايج را بررسی کن</a:t>
            </a:r>
            <a:r>
              <a:rPr lang="fa-IR" sz="2400" b="1" dirty="0" smtClean="0">
                <a:cs typeface="B Traffic" pitchFamily="2" charset="-78"/>
              </a:rPr>
              <a:t>ید</a:t>
            </a:r>
            <a:r>
              <a:rPr lang="ar-SA" sz="2400" b="1" dirty="0" smtClean="0">
                <a:cs typeface="B Traffic" pitchFamily="2" charset="-78"/>
              </a:rPr>
              <a:t> </a:t>
            </a:r>
            <a:endParaRPr lang="en-US" sz="2400" dirty="0" smtClean="0">
              <a:cs typeface="B Traffic" pitchFamily="2" charset="-78"/>
            </a:endParaRPr>
          </a:p>
          <a:p>
            <a:pPr algn="r">
              <a:lnSpc>
                <a:spcPct val="150000"/>
              </a:lnSpc>
              <a:spcBef>
                <a:spcPts val="300"/>
              </a:spcBef>
            </a:pPr>
            <a:r>
              <a:rPr lang="ar-SA" sz="2400" b="1" dirty="0" smtClean="0">
                <a:cs typeface="B Traffic" pitchFamily="2" charset="-78"/>
              </a:rPr>
              <a:t>کارت</a:t>
            </a:r>
            <a:r>
              <a:rPr lang="fa-IR" sz="2400" b="1" dirty="0" smtClean="0">
                <a:cs typeface="B Traffic" pitchFamily="2" charset="-78"/>
              </a:rPr>
              <a:t>ان</a:t>
            </a:r>
            <a:r>
              <a:rPr lang="ar-SA" sz="2400" b="1" dirty="0" smtClean="0">
                <a:cs typeface="B Traffic" pitchFamily="2" charset="-78"/>
              </a:rPr>
              <a:t> را بهبود بده</a:t>
            </a:r>
            <a:r>
              <a:rPr lang="fa-IR" sz="2400" b="1" dirty="0" smtClean="0">
                <a:cs typeface="B Traffic" pitchFamily="2" charset="-78"/>
              </a:rPr>
              <a:t>ید</a:t>
            </a:r>
            <a:endParaRPr lang="en-US" sz="2400" b="1" dirty="0" smtClean="0">
              <a:cs typeface="B Traffic" pitchFamily="2" charset="-78"/>
            </a:endParaRPr>
          </a:p>
          <a:p>
            <a:pPr algn="r">
              <a:lnSpc>
                <a:spcPct val="150000"/>
              </a:lnSpc>
              <a:spcBef>
                <a:spcPts val="300"/>
              </a:spcBef>
            </a:pPr>
            <a:endParaRPr lang="en-GB" sz="2400" dirty="0" smtClean="0">
              <a:cs typeface="B Traff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/>
          </p:nvPr>
        </p:nvSpPr>
        <p:spPr>
          <a:xfrm>
            <a:off x="503238" y="498475"/>
            <a:ext cx="8183562" cy="741363"/>
          </a:xfrm>
        </p:spPr>
        <p:txBody>
          <a:bodyPr lIns="91440" rIns="91440" bIns="45720">
            <a:normAutofit fontScale="9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fa-IR" smtClean="0">
                <a:solidFill>
                  <a:schemeClr val="tx1"/>
                </a:solidFill>
                <a:cs typeface="B Traffic" pitchFamily="2" charset="-78"/>
              </a:rPr>
              <a:t>انواع روشهای مستندسازی</a:t>
            </a:r>
            <a:endParaRPr lang="en-GB" smtClean="0">
              <a:solidFill>
                <a:schemeClr val="tx1"/>
              </a:solidFill>
              <a:cs typeface="B Traffic" pitchFamily="2" charset="-78"/>
            </a:endParaRPr>
          </a:p>
        </p:txBody>
      </p:sp>
      <p:sp>
        <p:nvSpPr>
          <p:cNvPr id="40963" name="Rectangle 3"/>
          <p:cNvSpPr>
            <a:spLocks noGrp="1"/>
          </p:cNvSpPr>
          <p:nvPr>
            <p:ph idx="1"/>
          </p:nvPr>
        </p:nvSpPr>
        <p:spPr>
          <a:xfrm>
            <a:off x="538163" y="1444625"/>
            <a:ext cx="8183562" cy="4697413"/>
          </a:xfrm>
        </p:spPr>
        <p:txBody>
          <a:bodyPr/>
          <a:lstStyle/>
          <a:p>
            <a:pPr algn="r">
              <a:lnSpc>
                <a:spcPct val="150000"/>
              </a:lnSpc>
              <a:spcBef>
                <a:spcPts val="300"/>
              </a:spcBef>
            </a:pPr>
            <a:r>
              <a:rPr lang="fa-IR" dirty="0" smtClean="0">
                <a:cs typeface="B Traffic" pitchFamily="2" charset="-78"/>
              </a:rPr>
              <a:t>دستورالعمل انجام کار</a:t>
            </a:r>
          </a:p>
          <a:p>
            <a:pPr algn="r">
              <a:lnSpc>
                <a:spcPct val="150000"/>
              </a:lnSpc>
              <a:spcBef>
                <a:spcPts val="300"/>
              </a:spcBef>
            </a:pPr>
            <a:r>
              <a:rPr lang="fa-IR" dirty="0" smtClean="0">
                <a:cs typeface="B Traffic" pitchFamily="2" charset="-78"/>
              </a:rPr>
              <a:t>استفاده از فلوچارت</a:t>
            </a:r>
          </a:p>
          <a:p>
            <a:pPr algn="r">
              <a:lnSpc>
                <a:spcPct val="150000"/>
              </a:lnSpc>
              <a:spcBef>
                <a:spcPts val="300"/>
              </a:spcBef>
            </a:pPr>
            <a:r>
              <a:rPr lang="fa-IR" dirty="0" smtClean="0">
                <a:cs typeface="B Traffic" pitchFamily="2" charset="-78"/>
              </a:rPr>
              <a:t>فرمها و چک لیستهای مناسب</a:t>
            </a:r>
          </a:p>
          <a:p>
            <a:pPr algn="r">
              <a:lnSpc>
                <a:spcPct val="150000"/>
              </a:lnSpc>
              <a:spcBef>
                <a:spcPts val="300"/>
              </a:spcBef>
            </a:pPr>
            <a:r>
              <a:rPr lang="fa-IR" dirty="0" smtClean="0">
                <a:cs typeface="B Traffic" pitchFamily="2" charset="-78"/>
              </a:rPr>
              <a:t>استفاده از نرم افزارهای کامپیوتری</a:t>
            </a:r>
          </a:p>
          <a:p>
            <a:pPr algn="r">
              <a:lnSpc>
                <a:spcPct val="150000"/>
              </a:lnSpc>
              <a:spcBef>
                <a:spcPts val="300"/>
              </a:spcBef>
            </a:pPr>
            <a:r>
              <a:rPr lang="fa-IR" dirty="0" smtClean="0">
                <a:cs typeface="B Traffic" pitchFamily="2" charset="-78"/>
              </a:rPr>
              <a:t>آیین نامه ها</a:t>
            </a:r>
          </a:p>
          <a:p>
            <a:pPr algn="r">
              <a:lnSpc>
                <a:spcPct val="150000"/>
              </a:lnSpc>
              <a:spcBef>
                <a:spcPts val="300"/>
              </a:spcBef>
            </a:pPr>
            <a:r>
              <a:rPr lang="fa-IR" dirty="0" smtClean="0">
                <a:cs typeface="B Traffic" pitchFamily="2" charset="-78"/>
              </a:rPr>
              <a:t>و ...</a:t>
            </a:r>
            <a:endParaRPr lang="en-GB" dirty="0" smtClean="0">
              <a:cs typeface="B Traff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3588" y="338138"/>
            <a:ext cx="7615237" cy="618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/>
          </p:nvPr>
        </p:nvSpPr>
        <p:spPr>
          <a:xfrm>
            <a:off x="444500" y="744538"/>
            <a:ext cx="8183563" cy="682625"/>
          </a:xfrm>
        </p:spPr>
        <p:txBody>
          <a:bodyPr lIns="91440" rIns="91440" bIns="45720">
            <a:normAutofit fontScale="9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fa-IR" dirty="0" smtClean="0">
                <a:solidFill>
                  <a:schemeClr val="tx1"/>
                </a:solidFill>
                <a:cs typeface="B Traffic" pitchFamily="2" charset="-78"/>
              </a:rPr>
              <a:t>سنجش رضایت مشتری</a:t>
            </a:r>
            <a:endParaRPr lang="en-GB" dirty="0" smtClean="0">
              <a:solidFill>
                <a:schemeClr val="tx1"/>
              </a:solidFill>
              <a:cs typeface="B Traffic" pitchFamily="2" charset="-78"/>
            </a:endParaRPr>
          </a:p>
        </p:txBody>
      </p:sp>
      <p:pic>
        <p:nvPicPr>
          <p:cNvPr id="4301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738" y="1725613"/>
            <a:ext cx="7754937" cy="363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4188" y="2901950"/>
            <a:ext cx="1427162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1143000"/>
            <a:ext cx="7237413" cy="1143000"/>
          </a:xfrm>
        </p:spPr>
        <p:txBody>
          <a:bodyPr lIns="91440" rIns="91440" bIns="45720" anchor="t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a-IR" sz="400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B Traffic" pitchFamily="2" charset="-78"/>
              </a:rPr>
              <a:t>فنون و تکنینک های آماری</a:t>
            </a:r>
            <a:endParaRPr lang="en-US" sz="4000" smtClean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cs typeface="B Traffic" pitchFamily="2" charset="-78"/>
            </a:endParaRPr>
          </a:p>
        </p:txBody>
      </p:sp>
      <p:sp>
        <p:nvSpPr>
          <p:cNvPr id="57651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133600"/>
            <a:ext cx="7772400" cy="4114800"/>
          </a:xfrm>
        </p:spPr>
        <p:txBody>
          <a:bodyPr>
            <a:normAutofit/>
          </a:bodyPr>
          <a:lstStyle/>
          <a:p>
            <a:pPr marL="265176" indent="-265176" fontAlgn="auto">
              <a:spcAft>
                <a:spcPts val="0"/>
              </a:spcAft>
              <a:buClr>
                <a:schemeClr val="accent3"/>
              </a:buClr>
              <a:buFont typeface="Monotype Sorts" pitchFamily="2" charset="2"/>
              <a:buChar char="F"/>
              <a:defRPr/>
            </a:pPr>
            <a:r>
              <a:rPr lang="fa-IR" b="1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Roya" pitchFamily="2" charset="-78"/>
              </a:rPr>
              <a:t>برگه ثبت</a:t>
            </a: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Roya" pitchFamily="2" charset="-78"/>
              </a:rPr>
              <a:t> </a:t>
            </a:r>
            <a:r>
              <a:rPr lang="fa-IR" b="1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Roya" pitchFamily="2" charset="-78"/>
              </a:rPr>
              <a:t>داده‌ها</a:t>
            </a: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Roya" pitchFamily="2" charset="-78"/>
              </a:rPr>
              <a:t> </a:t>
            </a:r>
            <a:endParaRPr lang="en-US" altLang="en-US" b="1">
              <a:effectLst>
                <a:outerShdw blurRad="38100" dist="38100" dir="2700000" algn="tl">
                  <a:srgbClr val="C0C0C0"/>
                </a:outerShdw>
              </a:effectLst>
              <a:ea typeface="+mn-ea"/>
              <a:cs typeface="Roya" pitchFamily="2" charset="-78"/>
            </a:endParaRPr>
          </a:p>
          <a:p>
            <a:pPr marL="265176" indent="-265176" fontAlgn="auto">
              <a:spcAft>
                <a:spcPts val="0"/>
              </a:spcAft>
              <a:buClr>
                <a:schemeClr val="accent3"/>
              </a:buClr>
              <a:buFont typeface="Monotype Sorts" pitchFamily="2" charset="2"/>
              <a:buChar char="F"/>
              <a:defRPr/>
            </a:pPr>
            <a:r>
              <a:rPr lang="fa-IR" b="1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Roya" pitchFamily="2" charset="-78"/>
              </a:rPr>
              <a:t>هيستوگرام</a:t>
            </a:r>
            <a:endParaRPr lang="en-US" altLang="en-US" b="1">
              <a:effectLst>
                <a:outerShdw blurRad="38100" dist="38100" dir="2700000" algn="tl">
                  <a:srgbClr val="C0C0C0"/>
                </a:outerShdw>
              </a:effectLst>
              <a:ea typeface="+mn-ea"/>
              <a:cs typeface="Roya" pitchFamily="2" charset="-78"/>
            </a:endParaRPr>
          </a:p>
          <a:p>
            <a:pPr marL="265176" indent="-265176" fontAlgn="auto">
              <a:spcAft>
                <a:spcPts val="0"/>
              </a:spcAft>
              <a:buClr>
                <a:schemeClr val="accent3"/>
              </a:buClr>
              <a:buFont typeface="Monotype Sorts" pitchFamily="2" charset="2"/>
              <a:buChar char="F"/>
              <a:defRPr/>
            </a:pPr>
            <a:r>
              <a:rPr lang="fa-IR" b="1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Roya" pitchFamily="2" charset="-78"/>
              </a:rPr>
              <a:t>نمودار پارتو</a:t>
            </a:r>
            <a:endParaRPr lang="en-US" altLang="en-US" b="1">
              <a:effectLst>
                <a:outerShdw blurRad="38100" dist="38100" dir="2700000" algn="tl">
                  <a:srgbClr val="C0C0C0"/>
                </a:outerShdw>
              </a:effectLst>
              <a:ea typeface="+mn-ea"/>
              <a:cs typeface="Roya" pitchFamily="2" charset="-78"/>
            </a:endParaRPr>
          </a:p>
          <a:p>
            <a:pPr marL="265176" indent="-265176" fontAlgn="auto">
              <a:spcAft>
                <a:spcPts val="0"/>
              </a:spcAft>
              <a:buClr>
                <a:schemeClr val="accent3"/>
              </a:buClr>
              <a:buFont typeface="Monotype Sorts" pitchFamily="2" charset="2"/>
              <a:buChar char="F"/>
              <a:defRPr/>
            </a:pPr>
            <a:r>
              <a:rPr lang="fa-IR" b="1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Roya" pitchFamily="2" charset="-78"/>
              </a:rPr>
              <a:t>نمودار علت و معلول</a:t>
            </a:r>
            <a:endParaRPr lang="en-US" altLang="en-US" b="1">
              <a:effectLst>
                <a:outerShdw blurRad="38100" dist="38100" dir="2700000" algn="tl">
                  <a:srgbClr val="C0C0C0"/>
                </a:outerShdw>
              </a:effectLst>
              <a:ea typeface="+mn-ea"/>
              <a:cs typeface="Roya" pitchFamily="2" charset="-78"/>
            </a:endParaRPr>
          </a:p>
          <a:p>
            <a:pPr marL="265176" indent="-265176" fontAlgn="auto">
              <a:spcAft>
                <a:spcPts val="0"/>
              </a:spcAft>
              <a:buClr>
                <a:schemeClr val="accent3"/>
              </a:buClr>
              <a:buFont typeface="Monotype Sorts" pitchFamily="2" charset="2"/>
              <a:buChar char="F"/>
              <a:defRPr/>
            </a:pPr>
            <a:r>
              <a:rPr lang="fa-IR" b="1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Roya" pitchFamily="2" charset="-78"/>
              </a:rPr>
              <a:t>نمودار تمركز نقص‌ها</a:t>
            </a:r>
            <a:endParaRPr lang="en-US" altLang="en-US" b="1">
              <a:effectLst>
                <a:outerShdw blurRad="38100" dist="38100" dir="2700000" algn="tl">
                  <a:srgbClr val="C0C0C0"/>
                </a:outerShdw>
              </a:effectLst>
              <a:ea typeface="+mn-ea"/>
              <a:cs typeface="Roya" pitchFamily="2" charset="-78"/>
            </a:endParaRPr>
          </a:p>
          <a:p>
            <a:pPr marL="265176" indent="-265176" fontAlgn="auto">
              <a:spcAft>
                <a:spcPts val="0"/>
              </a:spcAft>
              <a:buClr>
                <a:schemeClr val="accent3"/>
              </a:buClr>
              <a:buFont typeface="Monotype Sorts" pitchFamily="2" charset="2"/>
              <a:buChar char="F"/>
              <a:defRPr/>
            </a:pPr>
            <a:r>
              <a:rPr lang="fa-IR" b="1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Roya" pitchFamily="2" charset="-78"/>
              </a:rPr>
              <a:t>نمودار پراكندگي</a:t>
            </a:r>
            <a:endParaRPr lang="en-US" altLang="en-US" b="1">
              <a:effectLst>
                <a:outerShdw blurRad="38100" dist="38100" dir="2700000" algn="tl">
                  <a:srgbClr val="C0C0C0"/>
                </a:outerShdw>
              </a:effectLst>
              <a:ea typeface="+mn-ea"/>
              <a:cs typeface="Roya" pitchFamily="2" charset="-78"/>
            </a:endParaRPr>
          </a:p>
          <a:p>
            <a:pPr marL="265176" indent="-265176" fontAlgn="auto">
              <a:spcAft>
                <a:spcPts val="0"/>
              </a:spcAft>
              <a:buClr>
                <a:schemeClr val="accent3"/>
              </a:buClr>
              <a:buFont typeface="Monotype Sorts" pitchFamily="2" charset="2"/>
              <a:buChar char="F"/>
              <a:defRPr/>
            </a:pPr>
            <a:r>
              <a:rPr lang="fa-IR" b="1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Roya" pitchFamily="2" charset="-78"/>
              </a:rPr>
              <a:t>نمودارهاي كنترل</a:t>
            </a:r>
            <a:endParaRPr lang="en-US" altLang="en-US" b="1">
              <a:effectLst>
                <a:outerShdw blurRad="38100" dist="38100" dir="2700000" algn="tl">
                  <a:srgbClr val="C0C0C0"/>
                </a:outerShdw>
              </a:effectLst>
              <a:ea typeface="+mn-ea"/>
              <a:cs typeface="Roya" pitchFamily="2" charset="-78"/>
            </a:endParaRPr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1019175" y="2781300"/>
          <a:ext cx="2943225" cy="2628900"/>
        </p:xfrm>
        <a:graphic>
          <a:graphicData uri="http://schemas.openxmlformats.org/presentationml/2006/ole">
            <p:oleObj spid="_x0000_s4098" name="Clip" r:id="rId4" imgW="2942640" imgH="262836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570" name="Rectangle 2"/>
          <p:cNvSpPr>
            <a:spLocks noChangeArrowheads="1"/>
          </p:cNvSpPr>
          <p:nvPr/>
        </p:nvSpPr>
        <p:spPr bwMode="auto">
          <a:xfrm>
            <a:off x="762000" y="838200"/>
            <a:ext cx="7848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r>
              <a:rPr lang="fa-IR" sz="48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چيست؟</a:t>
            </a:r>
            <a:endParaRPr lang="en-US" altLang="en-US" sz="4800" b="1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621571" name="Rectangle 3"/>
          <p:cNvSpPr>
            <a:spLocks noChangeArrowheads="1"/>
          </p:cNvSpPr>
          <p:nvPr/>
        </p:nvSpPr>
        <p:spPr bwMode="auto">
          <a:xfrm>
            <a:off x="130175" y="1676400"/>
            <a:ext cx="8763000" cy="4724400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1" hangingPunct="1">
              <a:lnSpc>
                <a:spcPct val="145000"/>
              </a:lnSpc>
              <a:spcBef>
                <a:spcPct val="20000"/>
              </a:spcBef>
              <a:defRPr/>
            </a:pPr>
            <a:r>
              <a:rPr 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</a:t>
            </a:r>
            <a:r>
              <a:rPr lang="fa-IR" sz="32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سيستمي متشكل</a:t>
            </a:r>
            <a:r>
              <a:rPr 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fa-IR" sz="32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از</a:t>
            </a:r>
            <a:r>
              <a:rPr 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fa-IR" sz="32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مراحل و</a:t>
            </a:r>
            <a:r>
              <a:rPr 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fa-IR" sz="32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فرايندهايي</a:t>
            </a:r>
            <a:r>
              <a:rPr 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fa-IR" sz="32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است</a:t>
            </a:r>
            <a:r>
              <a:rPr 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fa-IR" sz="32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كه مي</a:t>
            </a:r>
            <a:r>
              <a:rPr 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fa-IR" sz="32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تواند از</a:t>
            </a:r>
            <a:r>
              <a:rPr 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fa-IR" sz="32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سوي افراد و</a:t>
            </a:r>
            <a:r>
              <a:rPr 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fa-IR" sz="32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گروهها براي</a:t>
            </a:r>
            <a:r>
              <a:rPr 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fa-IR" sz="32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نظم محيط</a:t>
            </a:r>
            <a:r>
              <a:rPr 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fa-IR" sz="32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هاي</a:t>
            </a:r>
            <a:r>
              <a:rPr 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fa-IR" sz="32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كاري</a:t>
            </a:r>
            <a:r>
              <a:rPr 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fa-IR" sz="32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جهت</a:t>
            </a:r>
            <a:r>
              <a:rPr 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fa-IR" sz="32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به</a:t>
            </a:r>
            <a:r>
              <a:rPr 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fa-IR" sz="32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حداكثر رساندن</a:t>
            </a:r>
            <a:r>
              <a:rPr lang="en-US" sz="32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fa-IR" sz="32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و</a:t>
            </a:r>
            <a:r>
              <a:rPr lang="en-US" sz="32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fa-IR" sz="32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بهبود</a:t>
            </a:r>
            <a:r>
              <a:rPr lang="en-US" sz="32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fa-IR" sz="32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موارد ذيل بكار برده</a:t>
            </a:r>
            <a:r>
              <a:rPr 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fa-IR" sz="32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شود</a:t>
            </a:r>
            <a:r>
              <a:rPr 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:</a:t>
            </a:r>
            <a:endParaRPr lang="en-US" altLang="en-US" sz="2600" b="1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2057400" lvl="4" indent="-228600" eaLnBrk="1" hangingPunct="1">
              <a:lnSpc>
                <a:spcPct val="135000"/>
              </a:lnSpc>
              <a:spcBef>
                <a:spcPct val="20000"/>
              </a:spcBef>
              <a:buClr>
                <a:srgbClr val="0000CC"/>
              </a:buClr>
              <a:buFont typeface="Monotype Sorts" pitchFamily="2" charset="2"/>
              <a:buNone/>
              <a:defRPr/>
            </a:pPr>
            <a:endParaRPr lang="en-US" altLang="en-US">
              <a:effectLst>
                <a:outerShdw blurRad="38100" dist="38100" dir="2700000" algn="tl">
                  <a:srgbClr val="C0C0C0"/>
                </a:outerShdw>
              </a:effectLst>
              <a:latin typeface="IPT.Yekan" pitchFamily="2" charset="2"/>
            </a:endParaRPr>
          </a:p>
          <a:p>
            <a:pPr marL="2057400" lvl="4" indent="-228600" eaLnBrk="1" hangingPunct="1">
              <a:lnSpc>
                <a:spcPct val="135000"/>
              </a:lnSpc>
              <a:spcBef>
                <a:spcPct val="20000"/>
              </a:spcBef>
              <a:buClr>
                <a:srgbClr val="0000CC"/>
              </a:buClr>
              <a:buFont typeface="Monotype Sorts" pitchFamily="2" charset="2"/>
              <a:buNone/>
              <a:defRPr/>
            </a:pPr>
            <a:endParaRPr lang="en-US" altLang="en-US">
              <a:effectLst>
                <a:outerShdw blurRad="38100" dist="38100" dir="2700000" algn="tl">
                  <a:srgbClr val="C0C0C0"/>
                </a:outerShdw>
              </a:effectLst>
              <a:latin typeface="IPT.Yekan" pitchFamily="2" charset="2"/>
            </a:endParaRPr>
          </a:p>
          <a:p>
            <a:pPr marL="342900" indent="-342900" eaLnBrk="1" hangingPunct="1">
              <a:lnSpc>
                <a:spcPct val="135000"/>
              </a:lnSpc>
              <a:spcBef>
                <a:spcPct val="20000"/>
              </a:spcBef>
              <a:buClr>
                <a:srgbClr val="003399"/>
              </a:buClr>
              <a:buFont typeface="Monotype Sorts" pitchFamily="2" charset="2"/>
              <a:buNone/>
              <a:defRPr/>
            </a:pPr>
            <a:endParaRPr lang="en-US" altLang="en-US" sz="2400" b="1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5257800" y="838200"/>
            <a:ext cx="12223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4400" b="1">
                <a:solidFill>
                  <a:srgbClr val="0000CC"/>
                </a:solidFill>
                <a:latin typeface="Arial" pitchFamily="34" charset="0"/>
              </a:rPr>
              <a:t>5s</a:t>
            </a:r>
          </a:p>
        </p:txBody>
      </p:sp>
      <p:sp>
        <p:nvSpPr>
          <p:cNvPr id="621573" name="Text Box 5"/>
          <p:cNvSpPr txBox="1">
            <a:spLocks noChangeArrowheads="1"/>
          </p:cNvSpPr>
          <p:nvPr/>
        </p:nvSpPr>
        <p:spPr bwMode="auto">
          <a:xfrm>
            <a:off x="1676400" y="3810000"/>
            <a:ext cx="243840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35000"/>
              </a:lnSpc>
              <a:spcBef>
                <a:spcPct val="20000"/>
              </a:spcBef>
              <a:buClr>
                <a:srgbClr val="0000CC"/>
              </a:buClr>
              <a:buFont typeface="Monotype Sorts" pitchFamily="2" charset="2"/>
              <a:buBlip>
                <a:blip r:embed="rId3"/>
              </a:buBlip>
              <a:defRPr/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IPT.Yekan" pitchFamily="2" charset="2"/>
              </a:rPr>
              <a:t>  </a:t>
            </a:r>
            <a:r>
              <a:rPr lang="fa-IR" b="1">
                <a:effectLst>
                  <a:outerShdw blurRad="38100" dist="38100" dir="2700000" algn="tl">
                    <a:srgbClr val="C0C0C0"/>
                  </a:outerShdw>
                </a:effectLst>
                <a:latin typeface="IPT.Yekan" pitchFamily="2" charset="2"/>
              </a:rPr>
              <a:t>ايمني</a:t>
            </a:r>
            <a:endParaRPr lang="en-US" altLang="en-US" b="1">
              <a:effectLst>
                <a:outerShdw blurRad="38100" dist="38100" dir="2700000" algn="tl">
                  <a:srgbClr val="C0C0C0"/>
                </a:outerShdw>
              </a:effectLst>
              <a:latin typeface="IPT.Yekan" pitchFamily="2" charset="2"/>
            </a:endParaRPr>
          </a:p>
          <a:p>
            <a:pPr>
              <a:lnSpc>
                <a:spcPct val="135000"/>
              </a:lnSpc>
              <a:spcBef>
                <a:spcPct val="20000"/>
              </a:spcBef>
              <a:buClr>
                <a:srgbClr val="0000CC"/>
              </a:buClr>
              <a:buFont typeface="Monotype Sorts" pitchFamily="2" charset="2"/>
              <a:buBlip>
                <a:blip r:embed="rId3"/>
              </a:buBlip>
              <a:defRPr/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IPT.Yekan" pitchFamily="2" charset="2"/>
              </a:rPr>
              <a:t> </a:t>
            </a:r>
            <a:r>
              <a:rPr lang="fa-IR" b="1">
                <a:effectLst>
                  <a:outerShdw blurRad="38100" dist="38100" dir="2700000" algn="tl">
                    <a:srgbClr val="C0C0C0"/>
                  </a:outerShdw>
                </a:effectLst>
                <a:latin typeface="IPT.Yekan" pitchFamily="2" charset="2"/>
              </a:rPr>
              <a:t>پاكيزگي</a:t>
            </a:r>
            <a:endParaRPr lang="en-US" altLang="en-US" sz="2600" b="1">
              <a:effectLst>
                <a:outerShdw blurRad="38100" dist="38100" dir="2700000" algn="tl">
                  <a:srgbClr val="C0C0C0"/>
                </a:outerShdw>
              </a:effectLst>
              <a:latin typeface="IPT.Yekan" pitchFamily="2" charset="2"/>
            </a:endParaRPr>
          </a:p>
        </p:txBody>
      </p:sp>
      <p:sp>
        <p:nvSpPr>
          <p:cNvPr id="621574" name="Text Box 6"/>
          <p:cNvSpPr txBox="1">
            <a:spLocks noChangeArrowheads="1"/>
          </p:cNvSpPr>
          <p:nvPr/>
        </p:nvSpPr>
        <p:spPr bwMode="auto">
          <a:xfrm>
            <a:off x="3203575" y="5410200"/>
            <a:ext cx="2438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Clr>
                <a:srgbClr val="0000CC"/>
              </a:buClr>
              <a:buFont typeface="Monotype Sorts" pitchFamily="2" charset="2"/>
              <a:buBlip>
                <a:blip r:embed="rId3"/>
              </a:buBlip>
              <a:defRPr/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IPT.Yekan" pitchFamily="2" charset="2"/>
              </a:rPr>
              <a:t>  </a:t>
            </a:r>
            <a:r>
              <a:rPr lang="fa-IR" b="1">
                <a:effectLst>
                  <a:outerShdw blurRad="38100" dist="38100" dir="2700000" algn="tl">
                    <a:srgbClr val="C0C0C0"/>
                  </a:outerShdw>
                </a:effectLst>
                <a:latin typeface="IPT.Yekan" pitchFamily="2" charset="2"/>
              </a:rPr>
              <a:t>سهولت</a:t>
            </a:r>
            <a:endParaRPr lang="en-US" altLang="en-US" sz="3400">
              <a:effectLst>
                <a:outerShdw blurRad="38100" dist="38100" dir="2700000" algn="tl">
                  <a:srgbClr val="C0C0C0"/>
                </a:outerShdw>
              </a:effectLst>
              <a:latin typeface="IPT.Yekan" pitchFamily="2" charset="2"/>
            </a:endParaRPr>
          </a:p>
        </p:txBody>
      </p:sp>
      <p:sp>
        <p:nvSpPr>
          <p:cNvPr id="621575" name="Text Box 7"/>
          <p:cNvSpPr txBox="1">
            <a:spLocks noChangeArrowheads="1"/>
          </p:cNvSpPr>
          <p:nvPr/>
        </p:nvSpPr>
        <p:spPr bwMode="auto">
          <a:xfrm>
            <a:off x="5410200" y="3810000"/>
            <a:ext cx="304800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lvl="4">
              <a:lnSpc>
                <a:spcPct val="135000"/>
              </a:lnSpc>
              <a:spcBef>
                <a:spcPct val="20000"/>
              </a:spcBef>
              <a:buClr>
                <a:srgbClr val="0000CC"/>
              </a:buClr>
              <a:buFont typeface="Monotype Sorts" pitchFamily="2" charset="2"/>
              <a:buBlip>
                <a:blip r:embed="rId3"/>
              </a:buBlip>
              <a:defRPr/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IPT.Yekan" pitchFamily="2" charset="2"/>
              </a:rPr>
              <a:t>  </a:t>
            </a:r>
            <a:r>
              <a:rPr lang="fa-IR" b="1">
                <a:effectLst>
                  <a:outerShdw blurRad="38100" dist="38100" dir="2700000" algn="tl">
                    <a:srgbClr val="C0C0C0"/>
                  </a:outerShdw>
                </a:effectLst>
                <a:latin typeface="IPT.Yekan" pitchFamily="2" charset="2"/>
              </a:rPr>
              <a:t>كارايي</a:t>
            </a:r>
            <a:endParaRPr lang="en-US" altLang="en-US" b="1">
              <a:effectLst>
                <a:outerShdw blurRad="38100" dist="38100" dir="2700000" algn="tl">
                  <a:srgbClr val="C0C0C0"/>
                </a:outerShdw>
              </a:effectLst>
              <a:latin typeface="IPT.Yekan" pitchFamily="2" charset="2"/>
            </a:endParaRPr>
          </a:p>
          <a:p>
            <a:pPr lvl="4">
              <a:lnSpc>
                <a:spcPct val="135000"/>
              </a:lnSpc>
              <a:spcBef>
                <a:spcPct val="20000"/>
              </a:spcBef>
              <a:buClr>
                <a:srgbClr val="0000CC"/>
              </a:buClr>
              <a:buFont typeface="Monotype Sorts" pitchFamily="2" charset="2"/>
              <a:buBlip>
                <a:blip r:embed="rId3"/>
              </a:buBlip>
              <a:defRPr/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IPT.Yekan" pitchFamily="2" charset="2"/>
              </a:rPr>
              <a:t>  </a:t>
            </a:r>
            <a:r>
              <a:rPr lang="fa-IR" b="1">
                <a:effectLst>
                  <a:outerShdw blurRad="38100" dist="38100" dir="2700000" algn="tl">
                    <a:srgbClr val="C0C0C0"/>
                  </a:outerShdw>
                </a:effectLst>
                <a:latin typeface="IPT.Yekan" pitchFamily="2" charset="2"/>
              </a:rPr>
              <a:t>دسترسي</a:t>
            </a:r>
            <a:endParaRPr lang="en-US" altLang="en-US" sz="3400">
              <a:effectLst>
                <a:outerShdw blurRad="38100" dist="38100" dir="2700000" algn="tl">
                  <a:srgbClr val="C0C0C0"/>
                </a:outerShdw>
              </a:effectLst>
              <a:latin typeface="IPT.Yekan" pitchFamily="2" charset="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21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21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21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21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21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21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21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1571" grpId="0" autoUpdateAnimBg="0"/>
      <p:bldP spid="621573" grpId="0" autoUpdateAnimBg="0"/>
      <p:bldP spid="621574" grpId="0" autoUpdateAnimBg="0"/>
      <p:bldP spid="621575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762" name="Rectangle 2"/>
          <p:cNvSpPr>
            <a:spLocks noChangeArrowheads="1"/>
          </p:cNvSpPr>
          <p:nvPr/>
        </p:nvSpPr>
        <p:spPr bwMode="auto">
          <a:xfrm>
            <a:off x="976313" y="938213"/>
            <a:ext cx="7196137" cy="1119187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r>
              <a:rPr lang="fa-IR" sz="48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معرفي اصطلاحات</a:t>
            </a:r>
            <a:endParaRPr lang="en-US" sz="4800" b="1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629763" name="Rectangle 3"/>
          <p:cNvSpPr>
            <a:spLocks noChangeArrowheads="1"/>
          </p:cNvSpPr>
          <p:nvPr/>
        </p:nvSpPr>
        <p:spPr bwMode="auto">
          <a:xfrm>
            <a:off x="2590800" y="2362200"/>
            <a:ext cx="5562600" cy="36464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130000"/>
              </a:lnSpc>
              <a:spcBef>
                <a:spcPct val="20000"/>
              </a:spcBef>
              <a:buFont typeface="Monotype Sorts" pitchFamily="2" charset="2"/>
              <a:buBlip>
                <a:blip r:embed="rId3"/>
              </a:buBlip>
              <a:defRPr/>
            </a:pPr>
            <a:r>
              <a:rPr lang="en-US" sz="3200" b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</a:t>
            </a:r>
            <a:r>
              <a:rPr lang="fa-IR" sz="3200" b="1">
                <a:solidFill>
                  <a:srgbClr val="35278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ساماندهي</a:t>
            </a:r>
            <a:r>
              <a:rPr lang="en-US" sz="3200" b="1">
                <a:solidFill>
                  <a:srgbClr val="35278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(</a:t>
            </a:r>
            <a:r>
              <a:rPr lang="en-US" altLang="en-US" sz="3200" b="1">
                <a:solidFill>
                  <a:srgbClr val="35278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SEIRI)</a:t>
            </a:r>
          </a:p>
          <a:p>
            <a:pPr marL="342900" indent="-342900" eaLnBrk="1" hangingPunct="1">
              <a:lnSpc>
                <a:spcPct val="130000"/>
              </a:lnSpc>
              <a:spcBef>
                <a:spcPct val="20000"/>
              </a:spcBef>
              <a:buFont typeface="Monotype Sorts" pitchFamily="2" charset="2"/>
              <a:buBlip>
                <a:blip r:embed="rId3"/>
              </a:buBlip>
              <a:defRPr/>
            </a:pPr>
            <a:r>
              <a:rPr lang="en-US" sz="3200" b="1">
                <a:solidFill>
                  <a:srgbClr val="35278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fa-IR" sz="3200" b="1">
                <a:solidFill>
                  <a:srgbClr val="35278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نظم و ترتيب</a:t>
            </a:r>
            <a:r>
              <a:rPr lang="en-US" sz="3200" b="1">
                <a:solidFill>
                  <a:srgbClr val="35278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(</a:t>
            </a:r>
            <a:r>
              <a:rPr lang="en-US" altLang="en-US" sz="3200" b="1">
                <a:solidFill>
                  <a:srgbClr val="35278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SEITON)</a:t>
            </a:r>
          </a:p>
          <a:p>
            <a:pPr marL="342900" indent="-342900" eaLnBrk="1" hangingPunct="1">
              <a:lnSpc>
                <a:spcPct val="130000"/>
              </a:lnSpc>
              <a:spcBef>
                <a:spcPct val="20000"/>
              </a:spcBef>
              <a:buFont typeface="Monotype Sorts" pitchFamily="2" charset="2"/>
              <a:buBlip>
                <a:blip r:embed="rId3"/>
              </a:buBlip>
              <a:defRPr/>
            </a:pPr>
            <a:r>
              <a:rPr lang="en-US" altLang="en-US" sz="3200" b="1">
                <a:solidFill>
                  <a:srgbClr val="35278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fa-IR" sz="3200" b="1">
                <a:solidFill>
                  <a:srgbClr val="35278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پاكيزه سازي</a:t>
            </a:r>
            <a:r>
              <a:rPr lang="en-US" sz="3200" b="1">
                <a:solidFill>
                  <a:srgbClr val="35278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(</a:t>
            </a:r>
            <a:r>
              <a:rPr lang="en-US" altLang="en-US" sz="3200" b="1">
                <a:solidFill>
                  <a:srgbClr val="35278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SEISO)</a:t>
            </a:r>
          </a:p>
          <a:p>
            <a:pPr marL="342900" indent="-342900" eaLnBrk="1" hangingPunct="1">
              <a:lnSpc>
                <a:spcPct val="130000"/>
              </a:lnSpc>
              <a:spcBef>
                <a:spcPct val="20000"/>
              </a:spcBef>
              <a:buFont typeface="Monotype Sorts" pitchFamily="2" charset="2"/>
              <a:buBlip>
                <a:blip r:embed="rId3"/>
              </a:buBlip>
              <a:defRPr/>
            </a:pPr>
            <a:r>
              <a:rPr lang="en-US" sz="3200" b="1">
                <a:solidFill>
                  <a:srgbClr val="35278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fa-IR" sz="3200" b="1">
                <a:solidFill>
                  <a:srgbClr val="35278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استاندارد سازي</a:t>
            </a:r>
            <a:r>
              <a:rPr lang="en-US" sz="3200" b="1">
                <a:solidFill>
                  <a:srgbClr val="35278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(</a:t>
            </a:r>
            <a:r>
              <a:rPr lang="en-US" altLang="en-US" sz="3200" b="1">
                <a:solidFill>
                  <a:srgbClr val="35278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SEIKETSU)</a:t>
            </a:r>
          </a:p>
          <a:p>
            <a:pPr marL="342900" indent="-342900" eaLnBrk="1" hangingPunct="1">
              <a:lnSpc>
                <a:spcPct val="130000"/>
              </a:lnSpc>
              <a:spcBef>
                <a:spcPct val="20000"/>
              </a:spcBef>
              <a:buFont typeface="Monotype Sorts" pitchFamily="2" charset="2"/>
              <a:buBlip>
                <a:blip r:embed="rId3"/>
              </a:buBlip>
              <a:defRPr/>
            </a:pPr>
            <a:r>
              <a:rPr lang="en-US" sz="3200" b="1">
                <a:solidFill>
                  <a:srgbClr val="35278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fa-IR" sz="3200" b="1">
                <a:solidFill>
                  <a:srgbClr val="35278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نگهداري و</a:t>
            </a:r>
            <a:r>
              <a:rPr lang="en-US" sz="3200" b="1">
                <a:solidFill>
                  <a:srgbClr val="35278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fa-IR" sz="3200" b="1">
                <a:solidFill>
                  <a:srgbClr val="35278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انضباط</a:t>
            </a:r>
            <a:r>
              <a:rPr lang="en-US" sz="3200" b="1">
                <a:solidFill>
                  <a:srgbClr val="35278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(SHITSUKE)</a:t>
            </a:r>
            <a:endParaRPr lang="en-US" altLang="en-US" sz="3200" b="1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</a:endParaRP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2124075" y="838200"/>
            <a:ext cx="8683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4400" b="1">
                <a:solidFill>
                  <a:srgbClr val="0000CC"/>
                </a:solidFill>
                <a:latin typeface="Arial" pitchFamily="34" charset="0"/>
              </a:rPr>
              <a:t>5S</a:t>
            </a:r>
          </a:p>
        </p:txBody>
      </p:sp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650" y="2133600"/>
            <a:ext cx="2257425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858" name="Rectangle 2"/>
          <p:cNvSpPr>
            <a:spLocks noChangeArrowheads="1"/>
          </p:cNvSpPr>
          <p:nvPr/>
        </p:nvSpPr>
        <p:spPr bwMode="auto">
          <a:xfrm>
            <a:off x="762000" y="1981200"/>
            <a:ext cx="7696200" cy="3213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130000"/>
              </a:lnSpc>
              <a:spcBef>
                <a:spcPct val="20000"/>
              </a:spcBef>
              <a:buFont typeface="Monotype Sorts" pitchFamily="2" charset="2"/>
              <a:buNone/>
              <a:defRPr/>
            </a:pPr>
            <a:r>
              <a:rPr lang="en-US" alt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-</a:t>
            </a:r>
            <a:r>
              <a:rPr lang="en-US" altLang="en-US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fa-IR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شناسايي اقلام ضروري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fa-IR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از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fa-IR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غير ضروري</a:t>
            </a:r>
            <a:endParaRPr lang="en-US" altLang="en-US" sz="3200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342900" indent="-342900" eaLnBrk="1" hangingPunct="1">
              <a:lnSpc>
                <a:spcPct val="130000"/>
              </a:lnSpc>
              <a:spcBef>
                <a:spcPct val="20000"/>
              </a:spcBef>
              <a:buFont typeface="Monotype Sorts" pitchFamily="2" charset="2"/>
              <a:buNone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- </a:t>
            </a:r>
            <a:r>
              <a:rPr lang="fa-IR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طبقه بندي اشيا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fa-IR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و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fa-IR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دسته بندي</a:t>
            </a:r>
            <a:endParaRPr lang="en-US" altLang="en-US" sz="3200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342900" indent="-342900" eaLnBrk="1" hangingPunct="1">
              <a:lnSpc>
                <a:spcPct val="130000"/>
              </a:lnSpc>
              <a:spcBef>
                <a:spcPct val="20000"/>
              </a:spcBef>
              <a:buFont typeface="Monotype Sorts" pitchFamily="2" charset="2"/>
              <a:buNone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- </a:t>
            </a:r>
            <a:r>
              <a:rPr lang="fa-IR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تعين اولويت نگهداري براي اشياء</a:t>
            </a:r>
            <a:endParaRPr lang="en-US" altLang="en-US" sz="3200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342900" indent="-342900" eaLnBrk="1" hangingPunct="1">
              <a:lnSpc>
                <a:spcPct val="130000"/>
              </a:lnSpc>
              <a:spcBef>
                <a:spcPct val="20000"/>
              </a:spcBef>
              <a:buFont typeface="Monotype Sorts" pitchFamily="2" charset="2"/>
              <a:buNone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- </a:t>
            </a:r>
            <a:r>
              <a:rPr lang="fa-IR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ذخيره سازي مناسب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fa-IR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بر حسب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fa-IR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نياز</a:t>
            </a:r>
            <a:endParaRPr lang="en-US" altLang="en-US" sz="3200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342900" indent="-342900" eaLnBrk="1" hangingPunct="1">
              <a:lnSpc>
                <a:spcPct val="130000"/>
              </a:lnSpc>
              <a:spcBef>
                <a:spcPct val="20000"/>
              </a:spcBef>
              <a:buFont typeface="Monotype Sorts" pitchFamily="2" charset="2"/>
              <a:buNone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- </a:t>
            </a:r>
            <a:r>
              <a:rPr lang="fa-IR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دور ريختن اقلام زايد</a:t>
            </a:r>
            <a:endParaRPr lang="en-US" altLang="en-US" sz="3200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2411413" y="1125538"/>
            <a:ext cx="48879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4000" b="1">
                <a:solidFill>
                  <a:srgbClr val="0000CC"/>
                </a:solidFill>
                <a:latin typeface="Arial" pitchFamily="34" charset="0"/>
              </a:rPr>
              <a:t>ساماندهي</a:t>
            </a:r>
            <a:r>
              <a:rPr lang="en-US" sz="4000" b="1">
                <a:solidFill>
                  <a:srgbClr val="0000CC"/>
                </a:solidFill>
                <a:latin typeface="Arial" pitchFamily="34" charset="0"/>
              </a:rPr>
              <a:t> (</a:t>
            </a:r>
            <a:r>
              <a:rPr lang="en-US" altLang="en-US" sz="4000" b="1">
                <a:solidFill>
                  <a:srgbClr val="0000CC"/>
                </a:solidFill>
                <a:latin typeface="Arial" pitchFamily="34" charset="0"/>
              </a:rPr>
              <a:t>SEIRI)</a:t>
            </a:r>
          </a:p>
        </p:txBody>
      </p:sp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4581525"/>
            <a:ext cx="1512887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762000" y="1587500"/>
            <a:ext cx="1355725" cy="4064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  <p:txBody>
          <a:bodyPr anchor="ctr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fa-IR" sz="2000" b="1">
                <a:latin typeface="Arial" pitchFamily="34" charset="0"/>
              </a:rPr>
              <a:t>ساماندهي</a:t>
            </a:r>
            <a:endParaRPr lang="en-US" sz="2000" b="1">
              <a:latin typeface="Arial" pitchFamily="34" charset="0"/>
            </a:endParaRPr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763588" y="2035175"/>
            <a:ext cx="1347787" cy="406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  <p:txBody>
          <a:bodyPr anchor="ctr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fa-IR" sz="2000" b="1">
                <a:latin typeface="Arial" pitchFamily="34" charset="0"/>
              </a:rPr>
              <a:t>نظم و ترتيب</a:t>
            </a:r>
            <a:endParaRPr lang="en-US" sz="2000" b="1">
              <a:latin typeface="Arial" pitchFamily="34" charset="0"/>
            </a:endParaRPr>
          </a:p>
        </p:txBody>
      </p:sp>
      <p:sp>
        <p:nvSpPr>
          <p:cNvPr id="48135" name="Rectangle 7"/>
          <p:cNvSpPr>
            <a:spLocks noChangeArrowheads="1"/>
          </p:cNvSpPr>
          <p:nvPr/>
        </p:nvSpPr>
        <p:spPr bwMode="auto">
          <a:xfrm>
            <a:off x="755650" y="2474913"/>
            <a:ext cx="1360488" cy="406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  <p:txBody>
          <a:bodyPr anchor="ctr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fa-IR" sz="2000" b="1">
                <a:latin typeface="Arial" pitchFamily="34" charset="0"/>
              </a:rPr>
              <a:t>پاكيزه سازي</a:t>
            </a:r>
            <a:endParaRPr lang="en-US" sz="2000" b="1">
              <a:latin typeface="Arial" pitchFamily="34" charset="0"/>
            </a:endParaRPr>
          </a:p>
        </p:txBody>
      </p:sp>
      <p:sp>
        <p:nvSpPr>
          <p:cNvPr id="48136" name="Rectangle 8"/>
          <p:cNvSpPr>
            <a:spLocks noChangeArrowheads="1"/>
          </p:cNvSpPr>
          <p:nvPr/>
        </p:nvSpPr>
        <p:spPr bwMode="auto">
          <a:xfrm>
            <a:off x="755650" y="2913063"/>
            <a:ext cx="1363663" cy="376237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  <p:txBody>
          <a:bodyPr wrap="none" anchor="ctr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fa-IR" sz="1800" b="1">
                <a:latin typeface="Arial" pitchFamily="34" charset="0"/>
              </a:rPr>
              <a:t>استاندارد سازي</a:t>
            </a:r>
            <a:endParaRPr lang="en-US" sz="1800" b="1">
              <a:latin typeface="Arial" pitchFamily="34" charset="0"/>
            </a:endParaRPr>
          </a:p>
        </p:txBody>
      </p:sp>
      <p:sp>
        <p:nvSpPr>
          <p:cNvPr id="48137" name="Rectangle 9"/>
          <p:cNvSpPr>
            <a:spLocks noChangeArrowheads="1"/>
          </p:cNvSpPr>
          <p:nvPr/>
        </p:nvSpPr>
        <p:spPr bwMode="auto">
          <a:xfrm>
            <a:off x="765175" y="3360738"/>
            <a:ext cx="1358900" cy="34607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  <p:txBody>
          <a:bodyPr anchor="ctr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fa-IR" sz="1600" b="1">
                <a:latin typeface="Arial" pitchFamily="34" charset="0"/>
              </a:rPr>
              <a:t>نگهداري و انظباط</a:t>
            </a:r>
            <a:endParaRPr lang="en-US" sz="1600" b="1">
              <a:latin typeface="Arial" pitchFamily="34" charset="0"/>
            </a:endParaRPr>
          </a:p>
        </p:txBody>
      </p:sp>
      <p:sp>
        <p:nvSpPr>
          <p:cNvPr id="48138" name="WordArt 10"/>
          <p:cNvSpPr>
            <a:spLocks noChangeArrowheads="1" noChangeShapeType="1" noTextEdit="1"/>
          </p:cNvSpPr>
          <p:nvPr/>
        </p:nvSpPr>
        <p:spPr bwMode="auto">
          <a:xfrm>
            <a:off x="7451725" y="836613"/>
            <a:ext cx="865188" cy="100806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rtl="0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S1</a:t>
            </a:r>
            <a:endParaRPr lang="fa-IR" sz="3600" kern="1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971550" y="981075"/>
            <a:ext cx="7196138" cy="1119188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fa-IR" sz="4000" b="1">
                <a:solidFill>
                  <a:srgbClr val="0000CC"/>
                </a:solidFill>
                <a:latin typeface="Arial" pitchFamily="34" charset="0"/>
              </a:rPr>
              <a:t>نظم</a:t>
            </a:r>
            <a:r>
              <a:rPr lang="en-US" sz="4000" b="1">
                <a:solidFill>
                  <a:srgbClr val="0000CC"/>
                </a:solidFill>
                <a:latin typeface="Arial" pitchFamily="34" charset="0"/>
              </a:rPr>
              <a:t> </a:t>
            </a:r>
            <a:r>
              <a:rPr lang="fa-IR" sz="4000" b="1">
                <a:solidFill>
                  <a:srgbClr val="0000CC"/>
                </a:solidFill>
                <a:latin typeface="Arial" pitchFamily="34" charset="0"/>
              </a:rPr>
              <a:t>و</a:t>
            </a:r>
            <a:r>
              <a:rPr lang="en-US" sz="4000" b="1">
                <a:solidFill>
                  <a:srgbClr val="0000CC"/>
                </a:solidFill>
                <a:latin typeface="Arial" pitchFamily="34" charset="0"/>
              </a:rPr>
              <a:t> </a:t>
            </a:r>
            <a:r>
              <a:rPr lang="fa-IR" sz="4000" b="1">
                <a:solidFill>
                  <a:srgbClr val="0000CC"/>
                </a:solidFill>
                <a:latin typeface="Arial" pitchFamily="34" charset="0"/>
              </a:rPr>
              <a:t>ترتيب</a:t>
            </a:r>
            <a:r>
              <a:rPr lang="en-US" sz="4000" b="1">
                <a:solidFill>
                  <a:srgbClr val="0000CC"/>
                </a:solidFill>
                <a:latin typeface="Arial" pitchFamily="34" charset="0"/>
              </a:rPr>
              <a:t> </a:t>
            </a:r>
            <a:r>
              <a:rPr lang="fa-IR" sz="4000" b="1">
                <a:solidFill>
                  <a:srgbClr val="0000CC"/>
                </a:solidFill>
                <a:latin typeface="Arial" pitchFamily="34" charset="0"/>
              </a:rPr>
              <a:t>و</a:t>
            </a:r>
            <a:r>
              <a:rPr lang="en-US" sz="4000" b="1">
                <a:solidFill>
                  <a:srgbClr val="0000CC"/>
                </a:solidFill>
                <a:latin typeface="Arial" pitchFamily="34" charset="0"/>
              </a:rPr>
              <a:t> </a:t>
            </a:r>
            <a:r>
              <a:rPr lang="fa-IR" sz="4000" b="1">
                <a:solidFill>
                  <a:srgbClr val="0000CC"/>
                </a:solidFill>
                <a:latin typeface="Arial" pitchFamily="34" charset="0"/>
              </a:rPr>
              <a:t>آراستگي</a:t>
            </a:r>
            <a:r>
              <a:rPr lang="en-US" sz="4000" b="1">
                <a:solidFill>
                  <a:srgbClr val="0000CC"/>
                </a:solidFill>
                <a:latin typeface="Arial" pitchFamily="34" charset="0"/>
              </a:rPr>
              <a:t>(</a:t>
            </a:r>
            <a:r>
              <a:rPr lang="en-US" altLang="en-US" sz="4000" b="1">
                <a:solidFill>
                  <a:srgbClr val="0000CC"/>
                </a:solidFill>
                <a:latin typeface="Arial" pitchFamily="34" charset="0"/>
              </a:rPr>
              <a:t>seiton) </a:t>
            </a:r>
            <a:br>
              <a:rPr lang="en-US" altLang="en-US" sz="4000" b="1">
                <a:solidFill>
                  <a:srgbClr val="0000CC"/>
                </a:solidFill>
                <a:latin typeface="Arial" pitchFamily="34" charset="0"/>
              </a:rPr>
            </a:br>
            <a:endParaRPr lang="en-US" sz="4000" b="1">
              <a:solidFill>
                <a:srgbClr val="0000CC"/>
              </a:solidFill>
              <a:latin typeface="Arial" pitchFamily="34" charset="0"/>
            </a:endParaRPr>
          </a:p>
        </p:txBody>
      </p:sp>
      <p:sp>
        <p:nvSpPr>
          <p:cNvPr id="635907" name="Rectangle 3"/>
          <p:cNvSpPr>
            <a:spLocks noChangeArrowheads="1"/>
          </p:cNvSpPr>
          <p:nvPr/>
        </p:nvSpPr>
        <p:spPr bwMode="auto">
          <a:xfrm>
            <a:off x="762000" y="1981200"/>
            <a:ext cx="7696200" cy="3213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130000"/>
              </a:lnSpc>
              <a:spcBef>
                <a:spcPct val="20000"/>
              </a:spcBef>
              <a:buFont typeface="Monotype Sorts" pitchFamily="2" charset="2"/>
              <a:buNone/>
              <a:defRPr/>
            </a:pPr>
            <a:r>
              <a:rPr lang="en-US" alt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- </a:t>
            </a:r>
            <a:r>
              <a:rPr lang="fa-IR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قرار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fa-IR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دادن اشياء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fa-IR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در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fa-IR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مكان مناسب</a:t>
            </a:r>
            <a:endParaRPr lang="en-US" altLang="en-US" sz="3200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342900" indent="-342900" eaLnBrk="1" hangingPunct="1">
              <a:lnSpc>
                <a:spcPct val="130000"/>
              </a:lnSpc>
              <a:spcBef>
                <a:spcPct val="20000"/>
              </a:spcBef>
              <a:buFont typeface="Monotype Sorts" pitchFamily="2" charset="2"/>
              <a:buNone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-</a:t>
            </a:r>
            <a:r>
              <a:rPr lang="fa-IR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تعين محل صحيح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endParaRPr lang="en-US" altLang="en-US" sz="3200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342900" indent="-342900" eaLnBrk="1" hangingPunct="1">
              <a:lnSpc>
                <a:spcPct val="130000"/>
              </a:lnSpc>
              <a:spcBef>
                <a:spcPct val="20000"/>
              </a:spcBef>
              <a:buFont typeface="Monotype Sorts" pitchFamily="2" charset="2"/>
              <a:buNone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-</a:t>
            </a:r>
            <a:r>
              <a:rPr lang="fa-IR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تعين نحوه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fa-IR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استقراردر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fa-IR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محل</a:t>
            </a:r>
            <a:endParaRPr lang="en-US" altLang="en-US" sz="3200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342900" indent="-342900" eaLnBrk="1" hangingPunct="1">
              <a:lnSpc>
                <a:spcPct val="130000"/>
              </a:lnSpc>
              <a:spcBef>
                <a:spcPct val="20000"/>
              </a:spcBef>
              <a:buFont typeface="Monotype Sorts" pitchFamily="2" charset="2"/>
              <a:buNone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-</a:t>
            </a:r>
            <a:r>
              <a:rPr lang="fa-IR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رعايت مقررات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fa-IR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استقرار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fa-IR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نتايج</a:t>
            </a:r>
            <a:endParaRPr lang="en-US" altLang="en-US" sz="3200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342900" indent="-342900" eaLnBrk="1" hangingPunct="1">
              <a:lnSpc>
                <a:spcPct val="130000"/>
              </a:lnSpc>
              <a:spcBef>
                <a:spcPct val="20000"/>
              </a:spcBef>
              <a:buFont typeface="Monotype Sorts" pitchFamily="2" charset="2"/>
              <a:buNone/>
              <a:defRPr/>
            </a:pPr>
            <a:endParaRPr lang="en-US" altLang="en-US" sz="3200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49156" name="Picture 4" descr="Byh22"/>
          <p:cNvPicPr>
            <a:picLocks noChangeAspect="1" noChangeArrowheads="1"/>
          </p:cNvPicPr>
          <p:nvPr/>
        </p:nvPicPr>
        <p:blipFill>
          <a:blip r:embed="rId3" cstate="print">
            <a:lum bright="30000"/>
          </a:blip>
          <a:srcRect/>
          <a:stretch>
            <a:fillRect/>
          </a:stretch>
        </p:blipFill>
        <p:spPr bwMode="auto">
          <a:xfrm>
            <a:off x="954088" y="3608388"/>
            <a:ext cx="295275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581025" y="1295400"/>
            <a:ext cx="1355725" cy="406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  <p:txBody>
          <a:bodyPr anchor="ctr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fa-IR" sz="2000" b="1">
                <a:latin typeface="Arial" pitchFamily="34" charset="0"/>
              </a:rPr>
              <a:t>ساماندهي</a:t>
            </a:r>
            <a:endParaRPr lang="en-US" sz="2000" b="1">
              <a:latin typeface="Arial" pitchFamily="34" charset="0"/>
            </a:endParaRP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582613" y="1743075"/>
            <a:ext cx="1347787" cy="4064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  <p:txBody>
          <a:bodyPr anchor="ctr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fa-IR" sz="2000" b="1">
                <a:latin typeface="Arial" pitchFamily="34" charset="0"/>
              </a:rPr>
              <a:t>نظم و ترتيب</a:t>
            </a:r>
            <a:endParaRPr lang="en-US" sz="2000" b="1">
              <a:latin typeface="Arial" pitchFamily="34" charset="0"/>
            </a:endParaRPr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574675" y="2182813"/>
            <a:ext cx="1360488" cy="406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  <p:txBody>
          <a:bodyPr anchor="ctr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fa-IR" sz="2000" b="1">
                <a:latin typeface="Arial" pitchFamily="34" charset="0"/>
              </a:rPr>
              <a:t>پاكيزه سازي</a:t>
            </a:r>
            <a:endParaRPr lang="en-US" sz="2000" b="1">
              <a:latin typeface="Arial" pitchFamily="34" charset="0"/>
            </a:endParaRPr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574675" y="2620963"/>
            <a:ext cx="1363663" cy="376237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  <p:txBody>
          <a:bodyPr wrap="none" anchor="ctr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fa-IR" sz="1800" b="1">
                <a:latin typeface="Arial" pitchFamily="34" charset="0"/>
              </a:rPr>
              <a:t>استاندارد سازي</a:t>
            </a:r>
            <a:endParaRPr lang="en-US" sz="1800" b="1">
              <a:latin typeface="Arial" pitchFamily="34" charset="0"/>
            </a:endParaRPr>
          </a:p>
        </p:txBody>
      </p:sp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584200" y="3068638"/>
            <a:ext cx="1358900" cy="34607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  <p:txBody>
          <a:bodyPr anchor="ctr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fa-IR" sz="1600" b="1">
                <a:latin typeface="Arial" pitchFamily="34" charset="0"/>
              </a:rPr>
              <a:t>نگهداري و انظباط</a:t>
            </a:r>
            <a:endParaRPr lang="en-US" sz="1600" b="1">
              <a:latin typeface="Arial" pitchFamily="34" charset="0"/>
            </a:endParaRPr>
          </a:p>
        </p:txBody>
      </p:sp>
      <p:sp>
        <p:nvSpPr>
          <p:cNvPr id="49162" name="WordArt 10"/>
          <p:cNvSpPr>
            <a:spLocks noChangeArrowheads="1" noChangeShapeType="1" noTextEdit="1"/>
          </p:cNvSpPr>
          <p:nvPr/>
        </p:nvSpPr>
        <p:spPr bwMode="auto">
          <a:xfrm>
            <a:off x="7740650" y="692150"/>
            <a:ext cx="865188" cy="10080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rtl="0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S2</a:t>
            </a:r>
            <a:endParaRPr lang="fa-IR" sz="3600" kern="1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54" name="Rectangle 2"/>
          <p:cNvSpPr>
            <a:spLocks noChangeArrowheads="1"/>
          </p:cNvSpPr>
          <p:nvPr/>
        </p:nvSpPr>
        <p:spPr bwMode="auto">
          <a:xfrm>
            <a:off x="762000" y="1981200"/>
            <a:ext cx="7924800" cy="3854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130000"/>
              </a:lnSpc>
              <a:spcBef>
                <a:spcPct val="20000"/>
              </a:spcBef>
              <a:buFont typeface="Monotype Sorts" pitchFamily="2" charset="2"/>
              <a:buNone/>
              <a:defRPr/>
            </a:pPr>
            <a:r>
              <a:rPr 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- </a:t>
            </a:r>
            <a:r>
              <a:rPr lang="fa-IR" sz="32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پاكيزه سازي</a:t>
            </a:r>
            <a:r>
              <a:rPr 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fa-IR" sz="32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محيط كار</a:t>
            </a:r>
            <a:endParaRPr lang="en-US" altLang="en-US" sz="3200" b="1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342900" indent="-342900" eaLnBrk="1" hangingPunct="1">
              <a:lnSpc>
                <a:spcPct val="130000"/>
              </a:lnSpc>
              <a:spcBef>
                <a:spcPct val="20000"/>
              </a:spcBef>
              <a:buFont typeface="Monotype Sorts" pitchFamily="2" charset="2"/>
              <a:buNone/>
              <a:defRPr/>
            </a:pPr>
            <a:r>
              <a:rPr 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- </a:t>
            </a:r>
            <a:r>
              <a:rPr lang="fa-IR" sz="32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دور</a:t>
            </a:r>
            <a:r>
              <a:rPr 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fa-IR" sz="32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ريختن ضايعات</a:t>
            </a:r>
            <a:r>
              <a:rPr 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endParaRPr lang="en-US" altLang="en-US" sz="3200" b="1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342900" indent="-342900" eaLnBrk="1" hangingPunct="1">
              <a:lnSpc>
                <a:spcPct val="130000"/>
              </a:lnSpc>
              <a:spcBef>
                <a:spcPct val="20000"/>
              </a:spcBef>
              <a:buFont typeface="Monotype Sorts" pitchFamily="2" charset="2"/>
              <a:buNone/>
              <a:defRPr/>
            </a:pPr>
            <a:r>
              <a:rPr 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- </a:t>
            </a:r>
            <a:r>
              <a:rPr lang="fa-IR" sz="32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پاكيزه سازي از آلودگيها</a:t>
            </a:r>
            <a:endParaRPr lang="en-US" altLang="en-US" sz="3200" b="1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342900" indent="-342900" eaLnBrk="1" hangingPunct="1">
              <a:lnSpc>
                <a:spcPct val="130000"/>
              </a:lnSpc>
              <a:spcBef>
                <a:spcPct val="20000"/>
              </a:spcBef>
              <a:buFont typeface="Monotype Sorts" pitchFamily="2" charset="2"/>
              <a:buNone/>
              <a:defRPr/>
            </a:pPr>
            <a:r>
              <a:rPr 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- </a:t>
            </a:r>
            <a:r>
              <a:rPr lang="fa-IR" sz="32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تحت</a:t>
            </a:r>
            <a:r>
              <a:rPr 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fa-IR" sz="32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كنترل</a:t>
            </a:r>
            <a:r>
              <a:rPr 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fa-IR" sz="32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گرفتن لوازم و محيط</a:t>
            </a:r>
            <a:endParaRPr lang="en-US" altLang="en-US" sz="3200" b="1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342900" indent="-342900" eaLnBrk="1" hangingPunct="1">
              <a:lnSpc>
                <a:spcPct val="130000"/>
              </a:lnSpc>
              <a:spcBef>
                <a:spcPct val="20000"/>
              </a:spcBef>
              <a:buFont typeface="Monotype Sorts" pitchFamily="2" charset="2"/>
              <a:buNone/>
              <a:defRPr/>
            </a:pPr>
            <a:r>
              <a:rPr 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- </a:t>
            </a:r>
            <a:r>
              <a:rPr lang="fa-IR" sz="32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باز بيني لوازم مصرفي</a:t>
            </a:r>
            <a:r>
              <a:rPr 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endParaRPr lang="en-US" altLang="en-US" sz="3200" b="1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342900" indent="-342900" eaLnBrk="1" hangingPunct="1">
              <a:lnSpc>
                <a:spcPct val="130000"/>
              </a:lnSpc>
              <a:spcBef>
                <a:spcPct val="20000"/>
              </a:spcBef>
              <a:buFont typeface="Monotype Sorts" pitchFamily="2" charset="2"/>
              <a:buNone/>
              <a:defRPr/>
            </a:pPr>
            <a:r>
              <a:rPr 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- </a:t>
            </a:r>
            <a:r>
              <a:rPr lang="fa-IR" sz="32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كنترل</a:t>
            </a:r>
            <a:r>
              <a:rPr 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fa-IR" sz="32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مكانها و اشياء</a:t>
            </a:r>
            <a:endParaRPr lang="en-US" altLang="en-US" sz="3200" b="1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graphicFrame>
        <p:nvGraphicFramePr>
          <p:cNvPr id="637955" name="Object 3"/>
          <p:cNvGraphicFramePr>
            <a:graphicFrameLocks noChangeAspect="1"/>
          </p:cNvGraphicFramePr>
          <p:nvPr/>
        </p:nvGraphicFramePr>
        <p:xfrm>
          <a:off x="1692275" y="3141663"/>
          <a:ext cx="2932113" cy="2868612"/>
        </p:xfrm>
        <a:graphic>
          <a:graphicData uri="http://schemas.openxmlformats.org/presentationml/2006/ole">
            <p:oleObj spid="_x0000_s7170" name="Clip" r:id="rId4" imgW="4671360" imgH="5182920" progId="">
              <p:embed/>
            </p:oleObj>
          </a:graphicData>
        </a:graphic>
      </p:graphicFrame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187450" y="666750"/>
            <a:ext cx="8007350" cy="176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4400" b="1">
                <a:solidFill>
                  <a:srgbClr val="0000CC"/>
                </a:solidFill>
                <a:latin typeface="Arial" pitchFamily="34" charset="0"/>
              </a:rPr>
              <a:t>(</a:t>
            </a:r>
            <a:r>
              <a:rPr lang="en-US" altLang="en-US" sz="4400" b="1">
                <a:solidFill>
                  <a:srgbClr val="0000CC"/>
                </a:solidFill>
                <a:latin typeface="Arial" pitchFamily="34" charset="0"/>
              </a:rPr>
              <a:t>Seiso) </a:t>
            </a:r>
            <a:r>
              <a:rPr lang="fa-IR" sz="4400" b="1">
                <a:solidFill>
                  <a:srgbClr val="0000CC"/>
                </a:solidFill>
                <a:latin typeface="Arial" pitchFamily="34" charset="0"/>
              </a:rPr>
              <a:t>پاكيزه</a:t>
            </a:r>
            <a:r>
              <a:rPr lang="fa-IR" altLang="en-US" sz="4400" b="1">
                <a:solidFill>
                  <a:srgbClr val="0000CC"/>
                </a:solidFill>
                <a:latin typeface="Arial" pitchFamily="34" charset="0"/>
              </a:rPr>
              <a:t> سازي</a:t>
            </a:r>
            <a:r>
              <a:rPr lang="en-US" sz="4400" b="1">
                <a:solidFill>
                  <a:srgbClr val="0000CC"/>
                </a:solidFill>
                <a:latin typeface="Arial" pitchFamily="34" charset="0"/>
              </a:rPr>
              <a:t> </a:t>
            </a:r>
            <a:endParaRPr lang="en-US" altLang="en-US" sz="4400" b="1">
              <a:solidFill>
                <a:srgbClr val="0000CC"/>
              </a:solidFill>
              <a:latin typeface="Arial" pitchFamily="34" charset="0"/>
            </a:endParaRPr>
          </a:p>
          <a:p>
            <a:pPr algn="ctr" rtl="0">
              <a:spcBef>
                <a:spcPct val="50000"/>
              </a:spcBef>
            </a:pPr>
            <a:endParaRPr lang="en-US" sz="4400" b="1">
              <a:solidFill>
                <a:srgbClr val="0000CC"/>
              </a:solidFill>
              <a:latin typeface="Arial" pitchFamily="34" charset="0"/>
            </a:endParaRP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692150" y="1268413"/>
            <a:ext cx="1355725" cy="406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  <p:txBody>
          <a:bodyPr anchor="ctr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fa-IR" sz="2000" b="1">
                <a:latin typeface="Arial" pitchFamily="34" charset="0"/>
              </a:rPr>
              <a:t>ساماندهي</a:t>
            </a:r>
            <a:endParaRPr lang="en-US" sz="2000" b="1">
              <a:latin typeface="Arial" pitchFamily="34" charset="0"/>
            </a:endParaRP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693738" y="1716088"/>
            <a:ext cx="1347787" cy="406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  <p:txBody>
          <a:bodyPr anchor="ctr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fa-IR" sz="2000" b="1">
                <a:latin typeface="Arial" pitchFamily="34" charset="0"/>
              </a:rPr>
              <a:t>نظم و ترتيب</a:t>
            </a:r>
            <a:endParaRPr lang="en-US" sz="2000" b="1">
              <a:latin typeface="Arial" pitchFamily="34" charset="0"/>
            </a:endParaRP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685800" y="2155825"/>
            <a:ext cx="1360488" cy="4064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  <p:txBody>
          <a:bodyPr anchor="ctr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fa-IR" sz="2000" b="1">
                <a:latin typeface="Arial" pitchFamily="34" charset="0"/>
              </a:rPr>
              <a:t>پاكيزه سازي</a:t>
            </a:r>
            <a:endParaRPr lang="en-US" sz="2000" b="1">
              <a:latin typeface="Arial" pitchFamily="34" charset="0"/>
            </a:endParaRP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685800" y="2593975"/>
            <a:ext cx="1363663" cy="376238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  <p:txBody>
          <a:bodyPr wrap="none" anchor="ctr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fa-IR" sz="1800" b="1">
                <a:latin typeface="Arial" pitchFamily="34" charset="0"/>
              </a:rPr>
              <a:t>استاندارد سازي</a:t>
            </a:r>
            <a:endParaRPr lang="en-US" sz="1800" b="1">
              <a:latin typeface="Arial" pitchFamily="34" charset="0"/>
            </a:endParaRPr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695325" y="3041650"/>
            <a:ext cx="1358900" cy="34607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  <p:txBody>
          <a:bodyPr anchor="ctr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fa-IR" sz="1600" b="1">
                <a:latin typeface="Arial" pitchFamily="34" charset="0"/>
              </a:rPr>
              <a:t>نگهداري و انظباط</a:t>
            </a:r>
            <a:endParaRPr lang="en-US" sz="1600" b="1">
              <a:latin typeface="Arial" pitchFamily="34" charset="0"/>
            </a:endParaRPr>
          </a:p>
        </p:txBody>
      </p:sp>
      <p:sp>
        <p:nvSpPr>
          <p:cNvPr id="7178" name="WordArt 10"/>
          <p:cNvSpPr>
            <a:spLocks noChangeArrowheads="1" noChangeShapeType="1" noTextEdit="1"/>
          </p:cNvSpPr>
          <p:nvPr/>
        </p:nvSpPr>
        <p:spPr bwMode="auto">
          <a:xfrm>
            <a:off x="7740650" y="692150"/>
            <a:ext cx="865188" cy="10080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rtl="0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S3</a:t>
            </a:r>
            <a:endParaRPr lang="fa-IR" sz="3600" kern="1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37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37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graphicFrame>
        <p:nvGraphicFramePr>
          <p:cNvPr id="3" name="Diagram 2"/>
          <p:cNvGraphicFramePr/>
          <p:nvPr/>
        </p:nvGraphicFramePr>
        <p:xfrm>
          <a:off x="142844" y="651164"/>
          <a:ext cx="8929750" cy="6048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002" name="Rectangle 2"/>
          <p:cNvSpPr>
            <a:spLocks noChangeArrowheads="1"/>
          </p:cNvSpPr>
          <p:nvPr/>
        </p:nvSpPr>
        <p:spPr bwMode="auto">
          <a:xfrm>
            <a:off x="1692275" y="836613"/>
            <a:ext cx="7196138" cy="1119187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r>
              <a:rPr lang="fa-IR" sz="35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حفظ و</a:t>
            </a:r>
            <a:r>
              <a:rPr lang="en-US" sz="35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fa-IR" sz="35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نگهداري</a:t>
            </a:r>
            <a:r>
              <a:rPr lang="en-US" sz="35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- </a:t>
            </a:r>
            <a:r>
              <a:rPr lang="fa-IR" sz="35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استاندارد سازي</a:t>
            </a:r>
            <a:r>
              <a:rPr lang="en-US" sz="35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(</a:t>
            </a:r>
            <a:r>
              <a:rPr lang="en-US" altLang="en-US" sz="35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Seiketsu):</a:t>
            </a:r>
            <a:r>
              <a:rPr lang="en-US" altLang="en-US" sz="28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/>
            </a:r>
            <a:br>
              <a:rPr lang="en-US" altLang="en-US" sz="28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endParaRPr lang="en-US" sz="2800" b="1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640003" name="Rectangle 3"/>
          <p:cNvSpPr>
            <a:spLocks noChangeArrowheads="1"/>
          </p:cNvSpPr>
          <p:nvPr/>
        </p:nvSpPr>
        <p:spPr bwMode="auto">
          <a:xfrm>
            <a:off x="4787900" y="1981200"/>
            <a:ext cx="3898900" cy="3854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130000"/>
              </a:lnSpc>
              <a:spcBef>
                <a:spcPct val="20000"/>
              </a:spcBef>
              <a:buFont typeface="Monotype Sorts" pitchFamily="2" charset="2"/>
              <a:buNone/>
              <a:defRPr/>
            </a:pPr>
            <a:r>
              <a:rPr 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- </a:t>
            </a:r>
            <a:r>
              <a:rPr lang="fa-IR" sz="32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كنترل</a:t>
            </a:r>
            <a:r>
              <a:rPr 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fa-IR" sz="32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و اصلاح</a:t>
            </a:r>
            <a:r>
              <a:rPr 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fa-IR" sz="32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دايمي</a:t>
            </a:r>
            <a:endParaRPr lang="en-US" altLang="en-US" sz="3200" b="1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342900" indent="-342900" eaLnBrk="1" hangingPunct="1">
              <a:lnSpc>
                <a:spcPct val="130000"/>
              </a:lnSpc>
              <a:spcBef>
                <a:spcPct val="20000"/>
              </a:spcBef>
              <a:buFont typeface="Monotype Sorts" pitchFamily="2" charset="2"/>
              <a:buNone/>
              <a:defRPr/>
            </a:pPr>
            <a:r>
              <a:rPr 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- </a:t>
            </a:r>
            <a:r>
              <a:rPr lang="fa-IR" sz="32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پاكسازي</a:t>
            </a:r>
            <a:endParaRPr lang="en-US" altLang="en-US" sz="3200" b="1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342900" indent="-342900" eaLnBrk="1" hangingPunct="1">
              <a:lnSpc>
                <a:spcPct val="130000"/>
              </a:lnSpc>
              <a:spcBef>
                <a:spcPct val="20000"/>
              </a:spcBef>
              <a:buFont typeface="Monotype Sorts" pitchFamily="2" charset="2"/>
              <a:buNone/>
              <a:defRPr/>
            </a:pPr>
            <a:r>
              <a:rPr 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- </a:t>
            </a:r>
            <a:r>
              <a:rPr lang="fa-IR" sz="32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نظم و ترتيب</a:t>
            </a:r>
            <a:r>
              <a:rPr 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endParaRPr lang="en-US" altLang="en-US" sz="3200" b="1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342900" indent="-342900" eaLnBrk="1" hangingPunct="1">
              <a:lnSpc>
                <a:spcPct val="130000"/>
              </a:lnSpc>
              <a:spcBef>
                <a:spcPct val="20000"/>
              </a:spcBef>
              <a:buFont typeface="Monotype Sorts" pitchFamily="2" charset="2"/>
              <a:buNone/>
              <a:defRPr/>
            </a:pPr>
            <a:r>
              <a:rPr 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- </a:t>
            </a:r>
            <a:r>
              <a:rPr lang="fa-IR" sz="32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نظافت</a:t>
            </a:r>
            <a:endParaRPr lang="en-US" altLang="en-US" sz="3200" b="1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342900" indent="-342900" eaLnBrk="1" hangingPunct="1">
              <a:lnSpc>
                <a:spcPct val="130000"/>
              </a:lnSpc>
              <a:spcBef>
                <a:spcPct val="20000"/>
              </a:spcBef>
              <a:buFont typeface="Monotype Sorts" pitchFamily="2" charset="2"/>
              <a:buNone/>
              <a:defRPr/>
            </a:pPr>
            <a:endParaRPr lang="en-US" altLang="en-US" sz="3200" b="1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342900" indent="-342900" eaLnBrk="1" hangingPunct="1">
              <a:lnSpc>
                <a:spcPct val="130000"/>
              </a:lnSpc>
              <a:spcBef>
                <a:spcPct val="20000"/>
              </a:spcBef>
              <a:buFont typeface="Monotype Sorts" pitchFamily="2" charset="2"/>
              <a:buNone/>
              <a:defRPr/>
            </a:pPr>
            <a:endParaRPr lang="en-US" altLang="en-US" sz="3200" b="1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2195513" y="2924175"/>
          <a:ext cx="3276600" cy="2743200"/>
        </p:xfrm>
        <a:graphic>
          <a:graphicData uri="http://schemas.openxmlformats.org/presentationml/2006/ole">
            <p:oleObj spid="_x0000_s8194" name="Clip" r:id="rId4" imgW="707040" imgH="759960" progId="">
              <p:embed/>
            </p:oleObj>
          </a:graphicData>
        </a:graphic>
      </p:graphicFrame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622300" y="1406525"/>
            <a:ext cx="1355725" cy="406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  <p:txBody>
          <a:bodyPr anchor="ctr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fa-IR" sz="2000" b="1">
                <a:latin typeface="Arial" pitchFamily="34" charset="0"/>
              </a:rPr>
              <a:t>ساماندهي</a:t>
            </a:r>
            <a:endParaRPr lang="en-US" sz="2000" b="1">
              <a:latin typeface="Arial" pitchFamily="34" charset="0"/>
            </a:endParaRP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623888" y="1854200"/>
            <a:ext cx="1347787" cy="406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  <p:txBody>
          <a:bodyPr anchor="ctr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fa-IR" sz="2000" b="1">
                <a:latin typeface="Arial" pitchFamily="34" charset="0"/>
              </a:rPr>
              <a:t>نظم و ترتيب</a:t>
            </a:r>
            <a:endParaRPr lang="en-US" sz="2000" b="1">
              <a:latin typeface="Arial" pitchFamily="34" charset="0"/>
            </a:endParaRP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615950" y="2293938"/>
            <a:ext cx="1360488" cy="406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  <p:txBody>
          <a:bodyPr anchor="ctr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fa-IR" sz="2000" b="1">
                <a:latin typeface="Arial" pitchFamily="34" charset="0"/>
              </a:rPr>
              <a:t>پاكيزه سازي</a:t>
            </a:r>
            <a:endParaRPr lang="en-US" sz="2000" b="1">
              <a:latin typeface="Arial" pitchFamily="34" charset="0"/>
            </a:endParaRP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615950" y="2732088"/>
            <a:ext cx="1363663" cy="376237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  <p:txBody>
          <a:bodyPr wrap="none" anchor="ctr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fa-IR" sz="1800" b="1">
                <a:latin typeface="Arial" pitchFamily="34" charset="0"/>
              </a:rPr>
              <a:t>استاندارد سازي</a:t>
            </a:r>
            <a:endParaRPr lang="en-US" sz="1800" b="1">
              <a:latin typeface="Arial" pitchFamily="34" charset="0"/>
            </a:endParaRPr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625475" y="3179763"/>
            <a:ext cx="1358900" cy="34607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  <p:txBody>
          <a:bodyPr anchor="ctr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fa-IR" sz="1600" b="1">
                <a:latin typeface="Arial" pitchFamily="34" charset="0"/>
              </a:rPr>
              <a:t>نگهداري و انظباط</a:t>
            </a:r>
            <a:endParaRPr lang="en-US" sz="1600" b="1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050" name="Rectangle 2"/>
          <p:cNvSpPr>
            <a:spLocks noChangeArrowheads="1"/>
          </p:cNvSpPr>
          <p:nvPr/>
        </p:nvSpPr>
        <p:spPr bwMode="auto">
          <a:xfrm>
            <a:off x="762000" y="1981200"/>
            <a:ext cx="7924800" cy="3854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130000"/>
              </a:lnSpc>
              <a:spcBef>
                <a:spcPct val="20000"/>
              </a:spcBef>
              <a:buFont typeface="Monotype Sorts" pitchFamily="2" charset="2"/>
              <a:buNone/>
              <a:defRPr/>
            </a:pPr>
            <a:r>
              <a:rPr 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- </a:t>
            </a:r>
            <a:r>
              <a:rPr lang="fa-IR" sz="32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آموزش افراد و</a:t>
            </a:r>
            <a:r>
              <a:rPr 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fa-IR" sz="32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آگاهي</a:t>
            </a:r>
            <a:r>
              <a:rPr 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endParaRPr lang="en-US" altLang="en-US" sz="3200" b="1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342900" indent="-342900" eaLnBrk="1" hangingPunct="1">
              <a:lnSpc>
                <a:spcPct val="130000"/>
              </a:lnSpc>
              <a:spcBef>
                <a:spcPct val="20000"/>
              </a:spcBef>
              <a:buFont typeface="Monotype Sorts" pitchFamily="2" charset="2"/>
              <a:buNone/>
              <a:defRPr/>
            </a:pPr>
            <a:r>
              <a:rPr 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- </a:t>
            </a:r>
            <a:r>
              <a:rPr lang="fa-IR" sz="32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آگاهي از</a:t>
            </a:r>
            <a:r>
              <a:rPr 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fa-IR" sz="32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مقررات</a:t>
            </a:r>
            <a:endParaRPr lang="en-US" altLang="en-US" sz="3200" b="1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342900" indent="-342900" eaLnBrk="1" hangingPunct="1">
              <a:lnSpc>
                <a:spcPct val="130000"/>
              </a:lnSpc>
              <a:spcBef>
                <a:spcPct val="20000"/>
              </a:spcBef>
              <a:buFont typeface="Monotype Sorts" pitchFamily="2" charset="2"/>
              <a:buNone/>
              <a:defRPr/>
            </a:pPr>
            <a:r>
              <a:rPr 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- </a:t>
            </a:r>
            <a:r>
              <a:rPr lang="fa-IR" sz="32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ايجاد عادت صحيح</a:t>
            </a:r>
            <a:r>
              <a:rPr 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endParaRPr lang="en-US" altLang="en-US" sz="3200" b="1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342900" indent="-342900" eaLnBrk="1" hangingPunct="1">
              <a:lnSpc>
                <a:spcPct val="130000"/>
              </a:lnSpc>
              <a:spcBef>
                <a:spcPct val="20000"/>
              </a:spcBef>
              <a:buFont typeface="Monotype Sorts" pitchFamily="2" charset="2"/>
              <a:buNone/>
              <a:defRPr/>
            </a:pPr>
            <a:r>
              <a:rPr 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- </a:t>
            </a:r>
            <a:r>
              <a:rPr lang="fa-IR" sz="32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حضور كليه افراد</a:t>
            </a:r>
            <a:endParaRPr lang="en-US" altLang="en-US" sz="3200" b="1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342900" indent="-342900" eaLnBrk="1" hangingPunct="1">
              <a:lnSpc>
                <a:spcPct val="130000"/>
              </a:lnSpc>
              <a:spcBef>
                <a:spcPct val="20000"/>
              </a:spcBef>
              <a:buFont typeface="Monotype Sorts" pitchFamily="2" charset="2"/>
              <a:buNone/>
              <a:defRPr/>
            </a:pPr>
            <a:r>
              <a:rPr 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- </a:t>
            </a:r>
            <a:r>
              <a:rPr lang="fa-IR" sz="32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گردهمايي</a:t>
            </a:r>
            <a:r>
              <a:rPr 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fa-IR" sz="32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و جلسات كوتاه</a:t>
            </a:r>
            <a:r>
              <a:rPr 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endParaRPr lang="en-US" altLang="en-US" sz="3200" b="1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342900" indent="-342900" eaLnBrk="1" hangingPunct="1">
              <a:lnSpc>
                <a:spcPct val="130000"/>
              </a:lnSpc>
              <a:spcBef>
                <a:spcPct val="20000"/>
              </a:spcBef>
              <a:buFont typeface="Monotype Sorts" pitchFamily="2" charset="2"/>
              <a:buNone/>
              <a:defRPr/>
            </a:pPr>
            <a:r>
              <a:rPr 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- </a:t>
            </a:r>
            <a:r>
              <a:rPr lang="fa-IR" sz="32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تكرار</a:t>
            </a:r>
            <a:r>
              <a:rPr 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fa-IR" sz="32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شفا</a:t>
            </a:r>
            <a:r>
              <a:rPr lang="fa-IR" alt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ه</a:t>
            </a:r>
            <a:r>
              <a:rPr lang="fa-IR" sz="32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ي الزامات</a:t>
            </a:r>
            <a:endParaRPr lang="en-US" altLang="en-US" sz="3200" b="1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graphicFrame>
        <p:nvGraphicFramePr>
          <p:cNvPr id="9218" name="Object 3"/>
          <p:cNvGraphicFramePr>
            <a:graphicFrameLocks noChangeAspect="1"/>
          </p:cNvGraphicFramePr>
          <p:nvPr/>
        </p:nvGraphicFramePr>
        <p:xfrm>
          <a:off x="1331913" y="4005263"/>
          <a:ext cx="2286000" cy="1828800"/>
        </p:xfrm>
        <a:graphic>
          <a:graphicData uri="http://schemas.openxmlformats.org/presentationml/2006/ole">
            <p:oleObj spid="_x0000_s9218" name="Photo Editor Photo" r:id="rId4" imgW="2857899" imgH="2285714" progId="">
              <p:embed/>
            </p:oleObj>
          </a:graphicData>
        </a:graphic>
      </p:graphicFrame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733425" y="1546225"/>
            <a:ext cx="1355725" cy="406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  <p:txBody>
          <a:bodyPr anchor="ctr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fa-IR" sz="2000" b="1">
                <a:latin typeface="Arial" pitchFamily="34" charset="0"/>
              </a:rPr>
              <a:t>ساماندهي</a:t>
            </a:r>
            <a:endParaRPr lang="en-US" sz="2000" b="1">
              <a:latin typeface="Arial" pitchFamily="34" charset="0"/>
            </a:endParaRP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735013" y="1993900"/>
            <a:ext cx="1347787" cy="406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  <p:txBody>
          <a:bodyPr anchor="ctr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fa-IR" sz="2000" b="1">
                <a:latin typeface="Arial" pitchFamily="34" charset="0"/>
              </a:rPr>
              <a:t>نظم و ترتيب</a:t>
            </a:r>
            <a:endParaRPr lang="en-US" sz="2000" b="1">
              <a:latin typeface="Arial" pitchFamily="34" charset="0"/>
            </a:endParaRP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727075" y="2433638"/>
            <a:ext cx="1360488" cy="406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  <p:txBody>
          <a:bodyPr anchor="ctr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fa-IR" sz="2000" b="1">
                <a:latin typeface="Arial" pitchFamily="34" charset="0"/>
              </a:rPr>
              <a:t>پاكيزه سازي</a:t>
            </a:r>
            <a:endParaRPr lang="en-US" sz="2000" b="1">
              <a:latin typeface="Arial" pitchFamily="34" charset="0"/>
            </a:endParaRPr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727075" y="2871788"/>
            <a:ext cx="1363663" cy="376237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  <p:txBody>
          <a:bodyPr wrap="none" anchor="ctr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fa-IR" sz="1800" b="1">
                <a:latin typeface="Arial" pitchFamily="34" charset="0"/>
              </a:rPr>
              <a:t>استاندارد سازي</a:t>
            </a:r>
            <a:endParaRPr lang="en-US" sz="1800" b="1">
              <a:latin typeface="Arial" pitchFamily="34" charset="0"/>
            </a:endParaRP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736600" y="3319463"/>
            <a:ext cx="1358900" cy="346075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  <p:txBody>
          <a:bodyPr anchor="ctr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fa-IR" sz="1600" b="1">
                <a:latin typeface="Arial" pitchFamily="34" charset="0"/>
              </a:rPr>
              <a:t>نگهداري و انظباط</a:t>
            </a:r>
            <a:endParaRPr lang="en-US" sz="1600" b="1">
              <a:latin typeface="Arial" pitchFamily="34" charset="0"/>
            </a:endParaRPr>
          </a:p>
        </p:txBody>
      </p:sp>
      <p:sp>
        <p:nvSpPr>
          <p:cNvPr id="642057" name="Text Box 9"/>
          <p:cNvSpPr txBox="1">
            <a:spLocks noChangeArrowheads="1"/>
          </p:cNvSpPr>
          <p:nvPr/>
        </p:nvSpPr>
        <p:spPr bwMode="auto">
          <a:xfrm>
            <a:off x="1751013" y="641350"/>
            <a:ext cx="6418262" cy="148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  <a:spcBef>
                <a:spcPct val="20000"/>
              </a:spcBef>
              <a:buClr>
                <a:srgbClr val="333399"/>
              </a:buClr>
              <a:buFont typeface="Monotype Sorts" pitchFamily="2" charset="2"/>
              <a:buNone/>
              <a:defRPr/>
            </a:pPr>
            <a:r>
              <a:rPr lang="en-US" sz="2800" b="1">
                <a:solidFill>
                  <a:schemeClr val="accent1"/>
                </a:solidFill>
                <a:latin typeface="Arial" charset="0"/>
              </a:rPr>
              <a:t> </a:t>
            </a:r>
            <a:r>
              <a:rPr lang="fa-IR" sz="38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انضباط و فرهنگ</a:t>
            </a:r>
            <a:r>
              <a:rPr lang="en-US" sz="38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fa-IR" sz="38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سازي</a:t>
            </a:r>
            <a:r>
              <a:rPr lang="en-US" sz="38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(</a:t>
            </a:r>
            <a:r>
              <a:rPr lang="en-US" altLang="en-US" sz="38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Shitsuke):</a:t>
            </a:r>
          </a:p>
          <a:p>
            <a:pPr algn="ctr" rtl="0">
              <a:spcBef>
                <a:spcPct val="50000"/>
              </a:spcBef>
              <a:defRPr/>
            </a:pPr>
            <a:endParaRPr lang="en-US" sz="2800" b="1">
              <a:solidFill>
                <a:schemeClr val="accent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Continual Improvement Training Course</a:t>
            </a:r>
          </a:p>
        </p:txBody>
      </p:sp>
      <p:sp>
        <p:nvSpPr>
          <p:cNvPr id="65540" name="Text Box 3"/>
          <p:cNvSpPr txBox="1">
            <a:spLocks noChangeArrowheads="1"/>
          </p:cNvSpPr>
          <p:nvPr/>
        </p:nvSpPr>
        <p:spPr bwMode="auto">
          <a:xfrm>
            <a:off x="163513" y="5943600"/>
            <a:ext cx="4854575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defTabSz="762000" eaLnBrk="1" hangingPunct="1">
              <a:spcBef>
                <a:spcPct val="50000"/>
              </a:spcBef>
            </a:pPr>
            <a:r>
              <a:rPr lang="ar-SA" sz="4000" b="1">
                <a:solidFill>
                  <a:schemeClr val="bg1"/>
                </a:solidFill>
                <a:latin typeface="Arial" pitchFamily="34" charset="0"/>
              </a:rPr>
              <a:t>سرافراز و پيروز باشيد</a:t>
            </a:r>
            <a:endParaRPr lang="ar-SA" sz="3200" b="1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graphicFrame>
        <p:nvGraphicFramePr>
          <p:cNvPr id="3" name="Diagram 2"/>
          <p:cNvGraphicFramePr/>
          <p:nvPr/>
        </p:nvGraphicFramePr>
        <p:xfrm>
          <a:off x="142844" y="692727"/>
          <a:ext cx="8929750" cy="60064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/>
          </p:cNvSpPr>
          <p:nvPr>
            <p:ph type="title"/>
          </p:nvPr>
        </p:nvSpPr>
        <p:spPr>
          <a:xfrm>
            <a:off x="2487613" y="2232025"/>
            <a:ext cx="6259512" cy="3033713"/>
          </a:xfrm>
        </p:spPr>
        <p:txBody>
          <a:bodyPr lIns="91440" rIns="91440" bIns="45720">
            <a:normAutofit fontScale="90000"/>
          </a:bodyPr>
          <a:lstStyle/>
          <a:p>
            <a:pPr algn="ctr" rtl="0" fontAlgn="auto">
              <a:lnSpc>
                <a:spcPct val="200000"/>
              </a:lnSpc>
              <a:spcAft>
                <a:spcPts val="0"/>
              </a:spcAft>
              <a:defRPr/>
            </a:pPr>
            <a:r>
              <a:rPr lang="fa-IR" sz="4000" dirty="0" smtClean="0">
                <a:solidFill>
                  <a:schemeClr val="tx1"/>
                </a:solidFill>
                <a:cs typeface="B Traffic" pitchFamily="2" charset="-78"/>
              </a:rPr>
              <a:t>یک سوال مهم</a:t>
            </a:r>
            <a:r>
              <a:rPr lang="fa-IR" sz="3200" dirty="0" smtClean="0">
                <a:solidFill>
                  <a:schemeClr val="tx1"/>
                </a:solidFill>
                <a:cs typeface="B Traffic" pitchFamily="2" charset="-78"/>
              </a:rPr>
              <a:t/>
            </a:r>
            <a:br>
              <a:rPr lang="fa-IR" sz="3200" dirty="0" smtClean="0">
                <a:solidFill>
                  <a:schemeClr val="tx1"/>
                </a:solidFill>
                <a:cs typeface="B Traffic" pitchFamily="2" charset="-78"/>
              </a:rPr>
            </a:br>
            <a:r>
              <a:rPr lang="fa-IR" sz="3200" dirty="0" smtClean="0">
                <a:solidFill>
                  <a:schemeClr val="tx1"/>
                </a:solidFill>
                <a:cs typeface="B Traffic" pitchFamily="2" charset="-78"/>
              </a:rPr>
              <a:t>چرا سازمان و کارکنان باید فرآیندهای خود را بهبود دهند؟</a:t>
            </a:r>
            <a:endParaRPr lang="en-GB" sz="3200" dirty="0" smtClean="0">
              <a:solidFill>
                <a:schemeClr val="tx1"/>
              </a:solidFill>
              <a:cs typeface="B Traffic" pitchFamily="2" charset="-78"/>
            </a:endParaRP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>
            <p:ph idx="1"/>
          </p:nvPr>
        </p:nvGraphicFramePr>
        <p:xfrm>
          <a:off x="566738" y="1860550"/>
          <a:ext cx="1857375" cy="3995738"/>
        </p:xfrm>
        <a:graphic>
          <a:graphicData uri="http://schemas.openxmlformats.org/presentationml/2006/ole">
            <p:oleObj spid="_x0000_s1026" name="Clip" r:id="rId4" imgW="1857600" imgH="399564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ChangeArrowheads="1"/>
          </p:cNvSpPr>
          <p:nvPr/>
        </p:nvSpPr>
        <p:spPr bwMode="auto">
          <a:xfrm>
            <a:off x="3103563" y="1003300"/>
            <a:ext cx="35179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4000">
                <a:cs typeface="Titr" pitchFamily="2" charset="-78"/>
              </a:rPr>
              <a:t>تعريف بهبود مستمر</a:t>
            </a:r>
            <a:endParaRPr lang="en-US" sz="4000">
              <a:cs typeface="Titr" pitchFamily="2" charset="-78"/>
            </a:endParaRPr>
          </a:p>
        </p:txBody>
      </p:sp>
      <p:sp>
        <p:nvSpPr>
          <p:cNvPr id="25603" name="Text Box 9"/>
          <p:cNvSpPr txBox="1">
            <a:spLocks noChangeArrowheads="1"/>
          </p:cNvSpPr>
          <p:nvPr/>
        </p:nvSpPr>
        <p:spPr bwMode="auto">
          <a:xfrm>
            <a:off x="381000" y="1847850"/>
            <a:ext cx="8397875" cy="2631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ar-SA" b="1" dirty="0">
                <a:cs typeface="B Roya" pitchFamily="2" charset="-78"/>
              </a:rPr>
              <a:t>تعريف 1  بهبود مستمر تلاشي است دائمي و پايان ناپذير ، براي تغيير در انديشه و عمل مديران و </a:t>
            </a:r>
            <a:r>
              <a:rPr lang="ar-SA" b="1" dirty="0" smtClean="0">
                <a:cs typeface="B Roya" pitchFamily="2" charset="-78"/>
              </a:rPr>
              <a:t>كاركنان</a:t>
            </a:r>
            <a:r>
              <a:rPr lang="en-US" b="1" dirty="0" smtClean="0">
                <a:cs typeface="B Roya" pitchFamily="2" charset="-78"/>
              </a:rPr>
              <a:t> </a:t>
            </a:r>
            <a:endParaRPr lang="fa-IR" b="1" dirty="0">
              <a:cs typeface="B Roya" pitchFamily="2" charset="-78"/>
            </a:endParaRPr>
          </a:p>
          <a:p>
            <a:pPr algn="just">
              <a:spcBef>
                <a:spcPct val="50000"/>
              </a:spcBef>
            </a:pPr>
            <a:r>
              <a:rPr lang="ar-SA" b="1" dirty="0">
                <a:cs typeface="B Roya" pitchFamily="2" charset="-78"/>
              </a:rPr>
              <a:t>تعريف 2  بهبود مستمر يك نوع تغييري است كه بر افزايش كارايي و كفايت يك سازمان جهت رسيدن به كيفيت و اهداف تمركز دارد.</a:t>
            </a:r>
            <a:endParaRPr lang="en-US" b="1" dirty="0">
              <a:cs typeface="B Roya" pitchFamily="2" charset="-78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ChangeArrowheads="1"/>
          </p:cNvSpPr>
          <p:nvPr/>
        </p:nvSpPr>
        <p:spPr bwMode="auto">
          <a:xfrm>
            <a:off x="5462588" y="733425"/>
            <a:ext cx="30797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4000">
                <a:cs typeface="Titr" pitchFamily="2" charset="-78"/>
              </a:rPr>
              <a:t>انواع</a:t>
            </a:r>
            <a:r>
              <a:rPr lang="ar-SA" sz="4000">
                <a:cs typeface="Titr" pitchFamily="2" charset="-78"/>
              </a:rPr>
              <a:t> بهبود</a:t>
            </a:r>
            <a:endParaRPr lang="en-US" sz="4000">
              <a:cs typeface="Titr" pitchFamily="2" charset="-78"/>
            </a:endParaRPr>
          </a:p>
        </p:txBody>
      </p:sp>
      <p:sp>
        <p:nvSpPr>
          <p:cNvPr id="608263" name="Text Box 7"/>
          <p:cNvSpPr txBox="1">
            <a:spLocks noChangeArrowheads="1"/>
          </p:cNvSpPr>
          <p:nvPr/>
        </p:nvSpPr>
        <p:spPr bwMode="auto">
          <a:xfrm>
            <a:off x="393700" y="849313"/>
            <a:ext cx="5472113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buFont typeface="Wingdings" pitchFamily="2" charset="2"/>
              <a:buChar char="v"/>
            </a:pPr>
            <a:r>
              <a:rPr lang="en-US" sz="2600" dirty="0">
                <a:solidFill>
                  <a:schemeClr val="accent1"/>
                </a:solidFill>
              </a:rPr>
              <a:t>Continual </a:t>
            </a:r>
            <a:r>
              <a:rPr lang="en-US" sz="2600" dirty="0" smtClean="0">
                <a:solidFill>
                  <a:schemeClr val="accent1"/>
                </a:solidFill>
              </a:rPr>
              <a:t>Improvement </a:t>
            </a:r>
            <a:r>
              <a:rPr lang="fa-IR" sz="2600" dirty="0" smtClean="0">
                <a:solidFill>
                  <a:schemeClr val="accent1"/>
                </a:solidFill>
              </a:rPr>
              <a:t>(</a:t>
            </a:r>
            <a:r>
              <a:rPr lang="fa-IR" sz="3200" dirty="0" smtClean="0">
                <a:solidFill>
                  <a:schemeClr val="accent1"/>
                </a:solidFill>
              </a:rPr>
              <a:t>بهبود مستمر) </a:t>
            </a:r>
            <a:endParaRPr lang="en-US" sz="2600" dirty="0">
              <a:solidFill>
                <a:schemeClr val="accent1"/>
              </a:solidFill>
            </a:endParaRPr>
          </a:p>
          <a:p>
            <a:pPr algn="l" rtl="0">
              <a:buFont typeface="Wingdings" pitchFamily="2" charset="2"/>
              <a:buChar char="v"/>
            </a:pPr>
            <a:r>
              <a:rPr lang="en-US" sz="2600" dirty="0">
                <a:solidFill>
                  <a:schemeClr val="accent1"/>
                </a:solidFill>
              </a:rPr>
              <a:t>Break through</a:t>
            </a:r>
            <a:r>
              <a:rPr lang="en-GB" sz="2600" dirty="0">
                <a:solidFill>
                  <a:schemeClr val="accent1"/>
                </a:solidFill>
              </a:rPr>
              <a:t> </a:t>
            </a:r>
            <a:r>
              <a:rPr lang="en-GB" sz="2600" dirty="0" smtClean="0">
                <a:solidFill>
                  <a:schemeClr val="accent1"/>
                </a:solidFill>
              </a:rPr>
              <a:t> (</a:t>
            </a:r>
            <a:r>
              <a:rPr lang="fa-IR" sz="2800" dirty="0" smtClean="0">
                <a:solidFill>
                  <a:schemeClr val="accent1"/>
                </a:solidFill>
              </a:rPr>
              <a:t>از طریق شکستن</a:t>
            </a:r>
            <a:r>
              <a:rPr lang="en-GB" sz="2600" dirty="0" smtClean="0">
                <a:solidFill>
                  <a:schemeClr val="accent1"/>
                </a:solidFill>
              </a:rPr>
              <a:t>)</a:t>
            </a:r>
            <a:endParaRPr lang="fa-IR" sz="2600" dirty="0">
              <a:solidFill>
                <a:schemeClr val="accent1"/>
              </a:solidFill>
            </a:endParaRPr>
          </a:p>
        </p:txBody>
      </p:sp>
      <p:graphicFrame>
        <p:nvGraphicFramePr>
          <p:cNvPr id="608264" name="Object 8"/>
          <p:cNvGraphicFramePr>
            <a:graphicFrameLocks noChangeAspect="1"/>
          </p:cNvGraphicFramePr>
          <p:nvPr/>
        </p:nvGraphicFramePr>
        <p:xfrm>
          <a:off x="838200" y="2971800"/>
          <a:ext cx="1593850" cy="1981200"/>
        </p:xfrm>
        <a:graphic>
          <a:graphicData uri="http://schemas.openxmlformats.org/presentationml/2006/ole">
            <p:oleObj spid="_x0000_s2050" name="Clip" r:id="rId4" imgW="3162240" imgH="3928680" progId="">
              <p:embed/>
            </p:oleObj>
          </a:graphicData>
        </a:graphic>
      </p:graphicFrame>
      <p:graphicFrame>
        <p:nvGraphicFramePr>
          <p:cNvPr id="608268" name="Object 12"/>
          <p:cNvGraphicFramePr>
            <a:graphicFrameLocks noChangeAspect="1"/>
          </p:cNvGraphicFramePr>
          <p:nvPr/>
        </p:nvGraphicFramePr>
        <p:xfrm>
          <a:off x="1142999" y="3175000"/>
          <a:ext cx="4869873" cy="2671763"/>
        </p:xfrm>
        <a:graphic>
          <a:graphicData uri="http://schemas.openxmlformats.org/presentationml/2006/ole">
            <p:oleObj spid="_x0000_s2051" name="Clip" r:id="rId5" imgW="894960" imgH="880200" progId="">
              <p:embed/>
            </p:oleObj>
          </a:graphicData>
        </a:graphic>
      </p:graphicFrame>
      <p:sp>
        <p:nvSpPr>
          <p:cNvPr id="608269" name="Line 13"/>
          <p:cNvSpPr>
            <a:spLocks noChangeShapeType="1"/>
          </p:cNvSpPr>
          <p:nvPr/>
        </p:nvSpPr>
        <p:spPr bwMode="auto">
          <a:xfrm flipV="1">
            <a:off x="3131140" y="2743200"/>
            <a:ext cx="1295400" cy="3200400"/>
          </a:xfrm>
          <a:prstGeom prst="line">
            <a:avLst/>
          </a:prstGeom>
          <a:noFill/>
          <a:ln w="190500">
            <a:solidFill>
              <a:srgbClr val="00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608270" name="Line 14"/>
          <p:cNvSpPr>
            <a:spLocks noChangeShapeType="1"/>
          </p:cNvSpPr>
          <p:nvPr/>
        </p:nvSpPr>
        <p:spPr bwMode="auto">
          <a:xfrm>
            <a:off x="4350334" y="2805545"/>
            <a:ext cx="2362200" cy="0"/>
          </a:xfrm>
          <a:prstGeom prst="line">
            <a:avLst/>
          </a:prstGeom>
          <a:noFill/>
          <a:ln w="190500">
            <a:solidFill>
              <a:srgbClr val="0099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2056" name="Line 16"/>
          <p:cNvSpPr>
            <a:spLocks noChangeShapeType="1"/>
          </p:cNvSpPr>
          <p:nvPr/>
        </p:nvSpPr>
        <p:spPr bwMode="auto">
          <a:xfrm>
            <a:off x="381000" y="6019800"/>
            <a:ext cx="7620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2057" name="Line 17"/>
          <p:cNvSpPr>
            <a:spLocks noChangeShapeType="1"/>
          </p:cNvSpPr>
          <p:nvPr/>
        </p:nvSpPr>
        <p:spPr bwMode="auto">
          <a:xfrm flipV="1">
            <a:off x="685800" y="2819400"/>
            <a:ext cx="0" cy="3429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2058" name="Text Box 18"/>
          <p:cNvSpPr txBox="1">
            <a:spLocks noChangeArrowheads="1"/>
          </p:cNvSpPr>
          <p:nvPr/>
        </p:nvSpPr>
        <p:spPr bwMode="auto">
          <a:xfrm>
            <a:off x="7932738" y="5768975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/>
              <a:t>Time</a:t>
            </a:r>
          </a:p>
        </p:txBody>
      </p:sp>
      <p:sp>
        <p:nvSpPr>
          <p:cNvPr id="2059" name="Text Box 19"/>
          <p:cNvSpPr txBox="1">
            <a:spLocks noChangeArrowheads="1"/>
          </p:cNvSpPr>
          <p:nvPr/>
        </p:nvSpPr>
        <p:spPr bwMode="auto">
          <a:xfrm rot="-5400000">
            <a:off x="-990600" y="4037013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/>
              <a:t>Improvement</a:t>
            </a:r>
          </a:p>
        </p:txBody>
      </p:sp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2065393" y="2757056"/>
          <a:ext cx="2080071" cy="1491963"/>
        </p:xfrm>
        <a:graphic>
          <a:graphicData uri="http://schemas.openxmlformats.org/presentationml/2006/ole">
            <p:oleObj spid="_x0000_s2060" name="Document" r:id="rId6" imgW="4572000" imgH="3202200" progId="Word.Document.8">
              <p:embed/>
            </p:oleObj>
          </a:graphicData>
        </a:graphic>
      </p:graphicFrame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8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8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8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8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8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8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8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08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08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08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8263" grpId="0" autoUpdateAnimBg="0"/>
      <p:bldP spid="608269" grpId="0" animBg="1"/>
      <p:bldP spid="60827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Rectangle 2"/>
          <p:cNvSpPr>
            <a:spLocks noChangeArrowheads="1"/>
          </p:cNvSpPr>
          <p:nvPr/>
        </p:nvSpPr>
        <p:spPr bwMode="auto">
          <a:xfrm>
            <a:off x="263525" y="2514600"/>
            <a:ext cx="8458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Monotype Sorts" pitchFamily="2" charset="2"/>
              <a:buNone/>
              <a:defRPr/>
            </a:pPr>
            <a:r>
              <a:rPr lang="en-US" sz="4400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fa-IR" sz="4400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اثر</a:t>
            </a:r>
            <a:r>
              <a:rPr lang="en-US" sz="4400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fa-IR" sz="4400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بخشــي</a:t>
            </a:r>
            <a:endParaRPr lang="en-US" altLang="en-US" sz="3600" dirty="0">
              <a:latin typeface="Tahoma" pitchFamily="34" charset="0"/>
              <a:cs typeface="Farnaz" pitchFamily="2" charset="-78"/>
            </a:endParaRPr>
          </a:p>
          <a:p>
            <a:pPr marL="342900" indent="-342900" eaLnBrk="1" hangingPunct="1">
              <a:spcBef>
                <a:spcPct val="20000"/>
              </a:spcBef>
              <a:buFont typeface="Monotype Sorts" pitchFamily="2" charset="2"/>
              <a:buNone/>
              <a:defRPr/>
            </a:pPr>
            <a:r>
              <a:rPr lang="en-US" b="1" dirty="0">
                <a:latin typeface="Arial" charset="0"/>
              </a:rPr>
              <a:t>    </a:t>
            </a:r>
            <a:r>
              <a:rPr lang="fa-IR" b="1" dirty="0">
                <a:latin typeface="Arial" charset="0"/>
              </a:rPr>
              <a:t>ميزاني</a:t>
            </a:r>
            <a:r>
              <a:rPr lang="en-US" b="1" dirty="0">
                <a:latin typeface="Arial" charset="0"/>
              </a:rPr>
              <a:t> </a:t>
            </a:r>
            <a:r>
              <a:rPr lang="fa-IR" b="1" dirty="0">
                <a:latin typeface="Arial" charset="0"/>
              </a:rPr>
              <a:t>كه</a:t>
            </a:r>
            <a:r>
              <a:rPr lang="en-US" b="1" dirty="0">
                <a:latin typeface="Arial" charset="0"/>
              </a:rPr>
              <a:t> </a:t>
            </a:r>
            <a:r>
              <a:rPr lang="fa-IR" b="1" dirty="0">
                <a:latin typeface="Arial" charset="0"/>
              </a:rPr>
              <a:t>فعاليتهاي</a:t>
            </a:r>
            <a:r>
              <a:rPr lang="en-US" b="1" dirty="0">
                <a:latin typeface="Arial" charset="0"/>
              </a:rPr>
              <a:t> </a:t>
            </a:r>
            <a:r>
              <a:rPr lang="fa-IR" b="1" dirty="0">
                <a:latin typeface="Arial" charset="0"/>
              </a:rPr>
              <a:t>برنامه ريزي</a:t>
            </a:r>
            <a:r>
              <a:rPr lang="en-US" b="1" dirty="0">
                <a:latin typeface="Arial" charset="0"/>
              </a:rPr>
              <a:t> </a:t>
            </a:r>
            <a:r>
              <a:rPr lang="fa-IR" b="1" dirty="0">
                <a:latin typeface="Arial" charset="0"/>
              </a:rPr>
              <a:t>شده تحقق</a:t>
            </a:r>
            <a:r>
              <a:rPr lang="en-US" b="1" dirty="0">
                <a:latin typeface="Arial" charset="0"/>
              </a:rPr>
              <a:t> </a:t>
            </a:r>
            <a:r>
              <a:rPr lang="fa-IR" b="1" dirty="0">
                <a:latin typeface="Arial" charset="0"/>
              </a:rPr>
              <a:t>يافته</a:t>
            </a:r>
            <a:r>
              <a:rPr lang="en-US" b="1" dirty="0">
                <a:latin typeface="Arial" charset="0"/>
              </a:rPr>
              <a:t> </a:t>
            </a:r>
            <a:r>
              <a:rPr lang="fa-IR" b="1" dirty="0">
                <a:latin typeface="Arial" charset="0"/>
              </a:rPr>
              <a:t>و</a:t>
            </a:r>
            <a:r>
              <a:rPr lang="en-US" b="1" dirty="0">
                <a:latin typeface="Arial" charset="0"/>
              </a:rPr>
              <a:t> </a:t>
            </a:r>
            <a:r>
              <a:rPr lang="fa-IR" b="1" dirty="0">
                <a:latin typeface="Arial" charset="0"/>
              </a:rPr>
              <a:t>نتايج برنامه ريزي شده</a:t>
            </a:r>
            <a:r>
              <a:rPr lang="en-US" b="1" dirty="0">
                <a:latin typeface="Arial" charset="0"/>
              </a:rPr>
              <a:t> </a:t>
            </a:r>
            <a:r>
              <a:rPr lang="fa-IR" b="1" dirty="0">
                <a:latin typeface="Arial" charset="0"/>
              </a:rPr>
              <a:t>بدست آمده</a:t>
            </a:r>
            <a:r>
              <a:rPr lang="en-US" b="1" dirty="0">
                <a:latin typeface="Arial" charset="0"/>
              </a:rPr>
              <a:t> </a:t>
            </a:r>
            <a:r>
              <a:rPr lang="fa-IR" b="1" dirty="0">
                <a:latin typeface="Arial" charset="0"/>
              </a:rPr>
              <a:t>است</a:t>
            </a:r>
            <a:r>
              <a:rPr lang="en-US" b="1" dirty="0">
                <a:latin typeface="Arial" charset="0"/>
              </a:rPr>
              <a:t>.</a:t>
            </a:r>
            <a:endParaRPr lang="en-US" altLang="en-US" sz="4400" b="1" dirty="0"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Monotype Sorts" pitchFamily="2" charset="2"/>
              <a:buNone/>
              <a:defRPr/>
            </a:pPr>
            <a:r>
              <a:rPr lang="en-US" sz="4400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fa-IR" sz="4400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كارآيـــي</a:t>
            </a:r>
            <a:endParaRPr lang="en-US" altLang="en-US" sz="3600" dirty="0">
              <a:latin typeface="Tahoma" pitchFamily="34" charset="0"/>
              <a:cs typeface="Farnaz" pitchFamily="2" charset="-78"/>
            </a:endParaRPr>
          </a:p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-US" b="1" dirty="0">
                <a:latin typeface="Arial" charset="0"/>
              </a:rPr>
              <a:t>   </a:t>
            </a:r>
            <a:r>
              <a:rPr lang="fa-IR" b="1" dirty="0">
                <a:latin typeface="Arial" charset="0"/>
              </a:rPr>
              <a:t>رابطة</a:t>
            </a:r>
            <a:r>
              <a:rPr lang="en-US" b="1" dirty="0">
                <a:latin typeface="Arial" charset="0"/>
              </a:rPr>
              <a:t> </a:t>
            </a:r>
            <a:r>
              <a:rPr lang="fa-IR" b="1" dirty="0">
                <a:latin typeface="Arial" charset="0"/>
              </a:rPr>
              <a:t>ميان نتايج بدست آمده با منابع استفاده شده</a:t>
            </a:r>
            <a:endParaRPr lang="en-US" altLang="en-US" b="1" dirty="0">
              <a:latin typeface="Arial" charset="0"/>
            </a:endParaRPr>
          </a:p>
        </p:txBody>
      </p:sp>
      <p:grpSp>
        <p:nvGrpSpPr>
          <p:cNvPr id="26627" name="Group 3"/>
          <p:cNvGrpSpPr>
            <a:grpSpLocks/>
          </p:cNvGrpSpPr>
          <p:nvPr/>
        </p:nvGrpSpPr>
        <p:grpSpPr bwMode="auto">
          <a:xfrm>
            <a:off x="990600" y="2212975"/>
            <a:ext cx="3076575" cy="987425"/>
            <a:chOff x="480" y="2112"/>
            <a:chExt cx="2066" cy="528"/>
          </a:xfrm>
        </p:grpSpPr>
        <p:sp>
          <p:nvSpPr>
            <p:cNvPr id="26632" name="Text Box 4"/>
            <p:cNvSpPr txBox="1">
              <a:spLocks noChangeArrowheads="1"/>
            </p:cNvSpPr>
            <p:nvPr/>
          </p:nvSpPr>
          <p:spPr bwMode="auto">
            <a:xfrm>
              <a:off x="768" y="2208"/>
              <a:ext cx="1778" cy="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1" hangingPunct="1">
                <a:spcBef>
                  <a:spcPct val="50000"/>
                </a:spcBef>
              </a:pPr>
              <a:r>
                <a:rPr lang="en-US" sz="3600" b="1" i="1">
                  <a:solidFill>
                    <a:schemeClr val="tx2"/>
                  </a:solidFill>
                  <a:cs typeface="Traffic" pitchFamily="2" charset="-78"/>
                </a:rPr>
                <a:t>ffectiveness</a:t>
              </a:r>
            </a:p>
          </p:txBody>
        </p:sp>
        <p:sp>
          <p:nvSpPr>
            <p:cNvPr id="26633" name="WordArt 5"/>
            <p:cNvSpPr>
              <a:spLocks noChangeArrowheads="1" noChangeShapeType="1" noTextEdit="1"/>
            </p:cNvSpPr>
            <p:nvPr/>
          </p:nvSpPr>
          <p:spPr bwMode="auto">
            <a:xfrm>
              <a:off x="480" y="2112"/>
              <a:ext cx="336" cy="52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37796"/>
                </a:avLst>
              </a:prstTxWarp>
            </a:bodyPr>
            <a:lstStyle/>
            <a:p>
              <a:pPr algn="ctr" rtl="0"/>
              <a:r>
                <a:rPr lang="en-US" sz="3600" kern="10">
                  <a:ln w="34925">
                    <a:solidFill>
                      <a:srgbClr val="339966"/>
                    </a:solidFill>
                    <a:miter lim="800000"/>
                    <a:headEnd/>
                    <a:tailEnd/>
                  </a:ln>
                  <a:solidFill>
                    <a:srgbClr val="339966"/>
                  </a:solidFill>
                  <a:effectLst>
                    <a:outerShdw dist="35921" dir="2700000" sy="50000" kx="2115830" algn="bl" rotWithShape="0">
                      <a:srgbClr val="C0C0C0"/>
                    </a:outerShdw>
                  </a:effectLst>
                  <a:latin typeface="Arial"/>
                  <a:cs typeface="Arial"/>
                </a:rPr>
                <a:t>E</a:t>
              </a:r>
              <a:endParaRPr lang="fa-IR" sz="3600" kern="10">
                <a:ln w="34925">
                  <a:solidFill>
                    <a:srgbClr val="339966"/>
                  </a:solidFill>
                  <a:miter lim="800000"/>
                  <a:headEnd/>
                  <a:tailEnd/>
                </a:ln>
                <a:solidFill>
                  <a:srgbClr val="339966"/>
                </a:soli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"/>
                <a:cs typeface="Arial"/>
              </a:endParaRPr>
            </a:p>
          </p:txBody>
        </p:sp>
      </p:grpSp>
      <p:grpSp>
        <p:nvGrpSpPr>
          <p:cNvPr id="26628" name="Group 6"/>
          <p:cNvGrpSpPr>
            <a:grpSpLocks/>
          </p:cNvGrpSpPr>
          <p:nvPr/>
        </p:nvGrpSpPr>
        <p:grpSpPr bwMode="auto">
          <a:xfrm>
            <a:off x="855663" y="4068763"/>
            <a:ext cx="2513012" cy="1036637"/>
            <a:chOff x="384" y="3264"/>
            <a:chExt cx="1613" cy="528"/>
          </a:xfrm>
        </p:grpSpPr>
        <p:sp>
          <p:nvSpPr>
            <p:cNvPr id="26630" name="Text Box 7"/>
            <p:cNvSpPr txBox="1">
              <a:spLocks noChangeArrowheads="1"/>
            </p:cNvSpPr>
            <p:nvPr/>
          </p:nvSpPr>
          <p:spPr bwMode="auto">
            <a:xfrm>
              <a:off x="672" y="3360"/>
              <a:ext cx="1325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1" hangingPunct="1">
                <a:spcBef>
                  <a:spcPct val="50000"/>
                </a:spcBef>
              </a:pPr>
              <a:r>
                <a:rPr lang="en-US" sz="3600" b="1" i="1">
                  <a:solidFill>
                    <a:schemeClr val="tx2"/>
                  </a:solidFill>
                  <a:cs typeface="Traffic" pitchFamily="2" charset="-78"/>
                </a:rPr>
                <a:t>fficiency</a:t>
              </a:r>
            </a:p>
          </p:txBody>
        </p:sp>
        <p:sp>
          <p:nvSpPr>
            <p:cNvPr id="26631" name="WordArt 8"/>
            <p:cNvSpPr>
              <a:spLocks noChangeArrowheads="1" noChangeShapeType="1" noTextEdit="1"/>
            </p:cNvSpPr>
            <p:nvPr/>
          </p:nvSpPr>
          <p:spPr bwMode="auto">
            <a:xfrm>
              <a:off x="384" y="3264"/>
              <a:ext cx="336" cy="52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37796"/>
                </a:avLst>
              </a:prstTxWarp>
            </a:bodyPr>
            <a:lstStyle/>
            <a:p>
              <a:pPr algn="ctr" rtl="0"/>
              <a:r>
                <a:rPr lang="en-US" sz="3600" kern="10">
                  <a:ln w="34925">
                    <a:solidFill>
                      <a:srgbClr val="339966"/>
                    </a:solidFill>
                    <a:miter lim="800000"/>
                    <a:headEnd/>
                    <a:tailEnd/>
                  </a:ln>
                  <a:solidFill>
                    <a:srgbClr val="339966"/>
                  </a:solidFill>
                  <a:effectLst>
                    <a:outerShdw dist="35921" dir="2700000" sy="50000" kx="2115830" algn="bl" rotWithShape="0">
                      <a:srgbClr val="C0C0C0"/>
                    </a:outerShdw>
                  </a:effectLst>
                  <a:latin typeface="Arial"/>
                  <a:cs typeface="Arial"/>
                </a:rPr>
                <a:t>E</a:t>
              </a:r>
              <a:endParaRPr lang="fa-IR" sz="3600" kern="10">
                <a:ln w="34925">
                  <a:solidFill>
                    <a:srgbClr val="339966"/>
                  </a:solidFill>
                  <a:miter lim="800000"/>
                  <a:headEnd/>
                  <a:tailEnd/>
                </a:ln>
                <a:solidFill>
                  <a:srgbClr val="339966"/>
                </a:soli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"/>
                <a:cs typeface="Arial"/>
              </a:endParaRPr>
            </a:p>
          </p:txBody>
        </p:sp>
      </p:grpSp>
      <p:sp>
        <p:nvSpPr>
          <p:cNvPr id="508937" name="Rectangle 9"/>
          <p:cNvSpPr>
            <a:spLocks noChangeArrowheads="1"/>
          </p:cNvSpPr>
          <p:nvPr/>
        </p:nvSpPr>
        <p:spPr bwMode="auto">
          <a:xfrm>
            <a:off x="609600" y="750888"/>
            <a:ext cx="7848600" cy="1687512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r>
              <a:rPr lang="fa-IR" sz="5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تعاريف </a:t>
            </a:r>
            <a:r>
              <a:rPr lang="fa-IR" sz="28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altLang="en-US" sz="28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/>
            </a:r>
            <a:br>
              <a:rPr lang="en-US" altLang="en-US" sz="28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endParaRPr lang="en-US" altLang="en-US" sz="2800" b="1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595745"/>
            <a:ext cx="8229600" cy="5728855"/>
          </a:xfrm>
        </p:spPr>
        <p:txBody>
          <a:bodyPr/>
          <a:lstStyle/>
          <a:p>
            <a:pPr>
              <a:buNone/>
            </a:pPr>
            <a:r>
              <a:rPr lang="fa-IR" sz="2800" dirty="0" smtClean="0">
                <a:cs typeface="B Nazanin" pitchFamily="2" charset="-78"/>
              </a:rPr>
              <a:t>در ابتدا سعی می کنیم تعاریف صحیحی از فرایند (ها) بدست آوریم . آنچه بصورت کلی صاحب نظران در تعریف فرایند بر آن  اجماع دارند عبارت است از :</a:t>
            </a:r>
            <a:endParaRPr lang="en-US" sz="2800" dirty="0" smtClean="0">
              <a:cs typeface="B Nazanin" pitchFamily="2" charset="-78"/>
            </a:endParaRPr>
          </a:p>
          <a:p>
            <a:r>
              <a:rPr lang="fa-IR" sz="2800" dirty="0" smtClean="0">
                <a:cs typeface="B Nazanin" pitchFamily="2" charset="-78"/>
              </a:rPr>
              <a:t>" فرآیند در لغت به معنی پیش رفتن و یا پیشرفت گام به گام به سوی هدف و یا تغییر مرحله به مرحله به سمت یک هدف معین می باشد. "</a:t>
            </a:r>
            <a:endParaRPr lang="en-US" sz="2800" dirty="0" smtClean="0">
              <a:cs typeface="B Nazanin" pitchFamily="2" charset="-78"/>
            </a:endParaRPr>
          </a:p>
          <a:p>
            <a:r>
              <a:rPr lang="fa-IR" sz="2800" dirty="0" smtClean="0">
                <a:cs typeface="B Nazanin" pitchFamily="2" charset="-78"/>
              </a:rPr>
              <a:t>در مفهوم سیستمی : فرایند به مجموعه فعالیت های به هم پیوسته ای اطلاق می شود که برای ایجاد یک یا چند تغییر تعریف شده طراحی و پیاده سازی شده است.</a:t>
            </a:r>
            <a:endParaRPr lang="en-US" sz="2800" dirty="0" smtClean="0">
              <a:cs typeface="B Nazanin" pitchFamily="2" charset="-78"/>
            </a:endParaRPr>
          </a:p>
          <a:p>
            <a:r>
              <a:rPr lang="fa-IR" sz="2800" dirty="0" smtClean="0">
                <a:cs typeface="B Nazanin" pitchFamily="2" charset="-78"/>
              </a:rPr>
              <a:t>یا مجموعه ای از عناصر که برای انجام ماموریت یا رسیدن به هدف خاص با کمیت معلوم طراحی و ساخته شده اند.</a:t>
            </a:r>
            <a:endParaRPr lang="en-US" sz="2800" dirty="0" smtClean="0">
              <a:cs typeface="B Nazanin" pitchFamily="2" charset="-78"/>
            </a:endParaRPr>
          </a:p>
          <a:p>
            <a:r>
              <a:rPr lang="fa-IR" sz="2800" dirty="0" smtClean="0">
                <a:cs typeface="B Nazanin" pitchFamily="2" charset="-78"/>
              </a:rPr>
              <a:t>هر فرآیند با یک فعالیت مشخص آغاز و با یک فعالیت مشخص نیز پایان می پذیرد. </a:t>
            </a:r>
            <a:endParaRPr lang="en-US" sz="2800" dirty="0" smtClean="0">
              <a:cs typeface="B Nazanin" pitchFamily="2" charset="-78"/>
            </a:endParaRPr>
          </a:p>
          <a:p>
            <a:pPr>
              <a:buNone/>
            </a:pPr>
            <a:endParaRPr lang="fa-IR" sz="2800" dirty="0">
              <a:cs typeface="B Nazanin" pitchFamily="2" charset="-78"/>
            </a:endParaRPr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alt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Roya" pitchFamily="2" charset="-7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alt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Roya" pitchFamily="2" charset="-78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d2289274-6128-4816-ae07-41a25b982335">5VXMWDDNTVKU-109-63</_dlc_DocId>
    <_dlc_DocIdUrl xmlns="d2289274-6128-4816-ae07-41a25b982335">
      <Url>http://moss-app-srv/Adj/PlanandTech/bud/_layouts/DocIdRedir.aspx?ID=5VXMWDDNTVKU-109-63</Url>
      <Description>5VXMWDDNTVKU-109-63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پرونده" ma:contentTypeID="0x010100A29B889B8BE3B84FB981729BAE619554" ma:contentTypeVersion="1" ma:contentTypeDescription="یک سند جدید ایجاد کنید." ma:contentTypeScope="" ma:versionID="10b3219406801aed3ab2e6d081cfc16d">
  <xsd:schema xmlns:xsd="http://www.w3.org/2001/XMLSchema" xmlns:xs="http://www.w3.org/2001/XMLSchema" xmlns:p="http://schemas.microsoft.com/office/2006/metadata/properties" xmlns:ns1="http://schemas.microsoft.com/sharepoint/v3" xmlns:ns2="d2289274-6128-4816-ae07-41a25b982335" targetNamespace="http://schemas.microsoft.com/office/2006/metadata/properties" ma:root="true" ma:fieldsID="488709f16627685f8dedfa9794eca317" ns1:_="" ns2:_="">
    <xsd:import namespace="http://schemas.microsoft.com/sharepoint/v3"/>
    <xsd:import namespace="d2289274-6128-4816-ae07-41a25b982335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تاریخ شروع زمان بندی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تاریخ اتمام زمان بندی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289274-6128-4816-ae07-41a25b982335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مقدار شناسه سند" ma:description="مقدار شناسه سند تعیین شده برای این آیتم." ma:internalName="_dlc_DocId" ma:readOnly="true">
      <xsd:simpleType>
        <xsd:restriction base="dms:Text"/>
      </xsd:simpleType>
    </xsd:element>
    <xsd:element name="_dlc_DocIdUrl" ma:index="11" nillable="true" ma:displayName="شناسه سند" ma:description="پیوند دائمی به این سند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نوع محتویات"/>
        <xsd:element ref="dc:title" minOccurs="0" maxOccurs="1" ma:index="4" ma:displayName="عنوان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0622E99-08E3-4BFE-A397-42D3CE8580DB}"/>
</file>

<file path=customXml/itemProps2.xml><?xml version="1.0" encoding="utf-8"?>
<ds:datastoreItem xmlns:ds="http://schemas.openxmlformats.org/officeDocument/2006/customXml" ds:itemID="{4EF5E51B-FF15-4685-B2DC-06FAE53AC7B5}"/>
</file>

<file path=customXml/itemProps3.xml><?xml version="1.0" encoding="utf-8"?>
<ds:datastoreItem xmlns:ds="http://schemas.openxmlformats.org/officeDocument/2006/customXml" ds:itemID="{61F9522E-5DF4-4367-ABB3-7979E33A7A71}"/>
</file>

<file path=customXml/itemProps4.xml><?xml version="1.0" encoding="utf-8"?>
<ds:datastoreItem xmlns:ds="http://schemas.openxmlformats.org/officeDocument/2006/customXml" ds:itemID="{FF26EA39-FB7E-4CC9-B8E2-317D58D40198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4977</TotalTime>
  <Words>1194</Words>
  <Application>Microsoft Office PowerPoint</Application>
  <PresentationFormat>On-screen Show (4:3)</PresentationFormat>
  <Paragraphs>218</Paragraphs>
  <Slides>32</Slides>
  <Notes>28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1_Default Design</vt:lpstr>
      <vt:lpstr>Flow</vt:lpstr>
      <vt:lpstr>Clip</vt:lpstr>
      <vt:lpstr>Document</vt:lpstr>
      <vt:lpstr>Photo Editor Photo</vt:lpstr>
      <vt:lpstr>Slide 1</vt:lpstr>
      <vt:lpstr>تعاريف و مفاهيم پايه</vt:lpstr>
      <vt:lpstr>Slide 3</vt:lpstr>
      <vt:lpstr>Slide 4</vt:lpstr>
      <vt:lpstr>یک سوال مهم چرا سازمان و کارکنان باید فرآیندهای خود را بهبود دهند؟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     معرفی برخی از روشهای بهبود فرآیندها</vt:lpstr>
      <vt:lpstr>برخی از روشهای بهبود فرآیندها</vt:lpstr>
      <vt:lpstr>نظام مدیریت مشارکتی</vt:lpstr>
      <vt:lpstr>مدیریت فرآیندها در سازمان</vt:lpstr>
      <vt:lpstr>Slide 19</vt:lpstr>
      <vt:lpstr>مستندسازی</vt:lpstr>
      <vt:lpstr>انواع روشهای مستندسازی</vt:lpstr>
      <vt:lpstr>Slide 22</vt:lpstr>
      <vt:lpstr>سنجش رضایت مشتری</vt:lpstr>
      <vt:lpstr>فنون و تکنینک های آماری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</vt:vector>
  </TitlesOfParts>
  <Company>IMQ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Process Approach Rev 04</dc:title>
  <dc:creator>IMQ</dc:creator>
  <cp:lastModifiedBy>admin</cp:lastModifiedBy>
  <cp:revision>344</cp:revision>
  <cp:lastPrinted>2004-06-06T07:58:10Z</cp:lastPrinted>
  <dcterms:created xsi:type="dcterms:W3CDTF">2002-12-19T09:45:45Z</dcterms:created>
  <dcterms:modified xsi:type="dcterms:W3CDTF">2013-01-28T06:37:54Z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0x010100A29B889B8BE3B84FB981729BAE619554</vt:lpwstr>
  </property>
  <property fmtid="{D5CDD505-2E9C-101B-9397-08002B2CF9AE}" pid="3" name="_dlc_DocIdItemGuid">
    <vt:lpwstr>67180cee-d6a5-4bd5-b8a5-00c936c901c7</vt:lpwstr>
  </property>
</Properties>
</file>