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2"/>
  </p:notesMasterIdLst>
  <p:sldIdLst>
    <p:sldId id="318" r:id="rId2"/>
    <p:sldId id="319" r:id="rId3"/>
    <p:sldId id="256" r:id="rId4"/>
    <p:sldId id="327" r:id="rId5"/>
    <p:sldId id="258" r:id="rId6"/>
    <p:sldId id="259" r:id="rId7"/>
    <p:sldId id="260" r:id="rId8"/>
    <p:sldId id="328" r:id="rId9"/>
    <p:sldId id="261" r:id="rId10"/>
    <p:sldId id="262" r:id="rId11"/>
    <p:sldId id="324" r:id="rId12"/>
    <p:sldId id="263" r:id="rId13"/>
    <p:sldId id="264" r:id="rId14"/>
    <p:sldId id="265" r:id="rId15"/>
    <p:sldId id="266" r:id="rId16"/>
    <p:sldId id="267" r:id="rId17"/>
    <p:sldId id="268" r:id="rId18"/>
    <p:sldId id="329" r:id="rId19"/>
    <p:sldId id="326" r:id="rId20"/>
    <p:sldId id="330" r:id="rId21"/>
    <p:sldId id="269" r:id="rId22"/>
    <p:sldId id="297"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321" r:id="rId39"/>
    <p:sldId id="285" r:id="rId40"/>
    <p:sldId id="286" r:id="rId41"/>
    <p:sldId id="287" r:id="rId42"/>
    <p:sldId id="288" r:id="rId43"/>
    <p:sldId id="289" r:id="rId44"/>
    <p:sldId id="290" r:id="rId45"/>
    <p:sldId id="291" r:id="rId46"/>
    <p:sldId id="292" r:id="rId47"/>
    <p:sldId id="322" r:id="rId48"/>
    <p:sldId id="293" r:id="rId49"/>
    <p:sldId id="294" r:id="rId50"/>
    <p:sldId id="295" r:id="rId51"/>
    <p:sldId id="296" r:id="rId52"/>
    <p:sldId id="298" r:id="rId53"/>
    <p:sldId id="299" r:id="rId54"/>
    <p:sldId id="300" r:id="rId55"/>
    <p:sldId id="303" r:id="rId56"/>
    <p:sldId id="304" r:id="rId57"/>
    <p:sldId id="305" r:id="rId58"/>
    <p:sldId id="306" r:id="rId59"/>
    <p:sldId id="307" r:id="rId60"/>
    <p:sldId id="323"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41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1064CB9-19E6-4F2A-B839-62D7C950CD29}" type="datetimeFigureOut">
              <a:rPr lang="fa-IR" smtClean="0"/>
              <a:pPr/>
              <a:t>1435/01/03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3C09DE7-AD9C-4FAF-B51D-5D22A4D42446}" type="slidenum">
              <a:rPr lang="fa-IR" smtClean="0"/>
              <a:pPr/>
              <a:t>‹#›</a:t>
            </a:fld>
            <a:endParaRPr lang="fa-IR"/>
          </a:p>
        </p:txBody>
      </p:sp>
    </p:spTree>
    <p:extLst>
      <p:ext uri="{BB962C8B-B14F-4D97-AF65-F5344CB8AC3E}">
        <p14:creationId xmlns:p14="http://schemas.microsoft.com/office/powerpoint/2010/main" xmlns="" val="42925719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3C09DE7-AD9C-4FAF-B51D-5D22A4D42446}" type="slidenum">
              <a:rPr lang="fa-IR" smtClean="0"/>
              <a:pPr/>
              <a:t>10</a:t>
            </a:fld>
            <a:endParaRPr lang="fa-IR"/>
          </a:p>
        </p:txBody>
      </p:sp>
    </p:spTree>
    <p:extLst>
      <p:ext uri="{BB962C8B-B14F-4D97-AF65-F5344CB8AC3E}">
        <p14:creationId xmlns:p14="http://schemas.microsoft.com/office/powerpoint/2010/main" xmlns="" val="78182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C09DE7-AD9C-4FAF-B51D-5D22A4D42446}" type="slidenum">
              <a:rPr lang="fa-IR" smtClean="0"/>
              <a:pPr/>
              <a:t>40</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D21E970-D765-4227-B865-10446B4A6F68}" type="datetimeFigureOut">
              <a:rPr lang="en-US" smtClean="0"/>
              <a:pPr/>
              <a:t>11/6/2013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0A1B9EB-FAFC-4C81-B383-61CFC6D54F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21E970-D765-4227-B865-10446B4A6F68}" type="datetimeFigureOut">
              <a:rPr lang="en-US" smtClean="0"/>
              <a:pPr/>
              <a:t>11/6/2013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A1B9EB-FAFC-4C81-B383-61CFC6D54F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21E970-D765-4227-B865-10446B4A6F68}" type="datetimeFigureOut">
              <a:rPr lang="en-US" smtClean="0"/>
              <a:pPr/>
              <a:t>11/6/2013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A1B9EB-FAFC-4C81-B383-61CFC6D54F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21E970-D765-4227-B865-10446B4A6F68}" type="datetimeFigureOut">
              <a:rPr lang="en-US" smtClean="0"/>
              <a:pPr/>
              <a:t>11/6/2013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A1B9EB-FAFC-4C81-B383-61CFC6D54FD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D21E970-D765-4227-B865-10446B4A6F68}" type="datetimeFigureOut">
              <a:rPr lang="en-US" smtClean="0"/>
              <a:pPr/>
              <a:t>11/6/2013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A1B9EB-FAFC-4C81-B383-61CFC6D54FD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D21E970-D765-4227-B865-10446B4A6F68}" type="datetimeFigureOut">
              <a:rPr lang="en-US" smtClean="0"/>
              <a:pPr/>
              <a:t>11/6/2013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A1B9EB-FAFC-4C81-B383-61CFC6D54FD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D21E970-D765-4227-B865-10446B4A6F68}" type="datetimeFigureOut">
              <a:rPr lang="en-US" smtClean="0"/>
              <a:pPr/>
              <a:t>11/6/2013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0A1B9EB-FAFC-4C81-B383-61CFC6D54FD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D21E970-D765-4227-B865-10446B4A6F68}" type="datetimeFigureOut">
              <a:rPr lang="en-US" smtClean="0"/>
              <a:pPr/>
              <a:t>11/6/2013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0A1B9EB-FAFC-4C81-B383-61CFC6D54FD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D21E970-D765-4227-B865-10446B4A6F68}" type="datetimeFigureOut">
              <a:rPr lang="en-US" smtClean="0"/>
              <a:pPr/>
              <a:t>11/6/2013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0A1B9EB-FAFC-4C81-B383-61CFC6D54F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D21E970-D765-4227-B865-10446B4A6F68}" type="datetimeFigureOut">
              <a:rPr lang="en-US" smtClean="0"/>
              <a:pPr/>
              <a:t>11/6/2013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A1B9EB-FAFC-4C81-B383-61CFC6D54FD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D21E970-D765-4227-B865-10446B4A6F68}" type="datetimeFigureOut">
              <a:rPr lang="en-US" smtClean="0"/>
              <a:pPr/>
              <a:t>11/6/2013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0A1B9EB-FAFC-4C81-B383-61CFC6D54FD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D21E970-D765-4227-B865-10446B4A6F68}" type="datetimeFigureOut">
              <a:rPr lang="en-US" smtClean="0"/>
              <a:pPr/>
              <a:t>11/6/2013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0A1B9EB-FAFC-4C81-B383-61CFC6D54F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764704"/>
            <a:ext cx="7772400" cy="1728192"/>
          </a:xfrm>
        </p:spPr>
        <p:txBody>
          <a:bodyPr/>
          <a:lstStyle/>
          <a:p>
            <a:r>
              <a:rPr lang="fa-IR" dirty="0" smtClean="0">
                <a:cs typeface="B Nazanin" pitchFamily="2" charset="-78"/>
              </a:rPr>
              <a:t>             </a:t>
            </a:r>
            <a:r>
              <a:rPr lang="fa-IR" sz="7200" dirty="0" smtClean="0">
                <a:solidFill>
                  <a:srgbClr val="7030A0"/>
                </a:solidFill>
                <a:cs typeface="B Nazanin" pitchFamily="2" charset="-78"/>
              </a:rPr>
              <a:t>مدريت ريسك    </a:t>
            </a:r>
            <a:endParaRPr lang="en-US" sz="7200" dirty="0">
              <a:solidFill>
                <a:srgbClr val="7030A0"/>
              </a:solidFill>
              <a:cs typeface="B Nazanin" pitchFamily="2" charset="-78"/>
            </a:endParaRPr>
          </a:p>
        </p:txBody>
      </p:sp>
      <p:sp>
        <p:nvSpPr>
          <p:cNvPr id="3" name="Subtitle 2"/>
          <p:cNvSpPr>
            <a:spLocks noGrp="1"/>
          </p:cNvSpPr>
          <p:nvPr>
            <p:ph type="subTitle" idx="1"/>
          </p:nvPr>
        </p:nvSpPr>
        <p:spPr>
          <a:xfrm>
            <a:off x="323528" y="2564904"/>
            <a:ext cx="8064896" cy="2736304"/>
          </a:xfrm>
        </p:spPr>
        <p:txBody>
          <a:bodyPr>
            <a:normAutofit/>
          </a:bodyPr>
          <a:lstStyle/>
          <a:p>
            <a:r>
              <a:rPr lang="en-US" dirty="0" smtClean="0"/>
              <a:t> 	</a:t>
            </a:r>
            <a:r>
              <a:rPr lang="en-US" sz="3600" dirty="0" smtClean="0"/>
              <a:t>	</a:t>
            </a:r>
            <a:r>
              <a:rPr lang="en-US" sz="4400" b="1" dirty="0" smtClean="0">
                <a:solidFill>
                  <a:srgbClr val="FF0000"/>
                </a:solidFill>
              </a:rPr>
              <a:t>Risk Management</a:t>
            </a:r>
          </a:p>
          <a:p>
            <a:r>
              <a:rPr lang="fa-IR" sz="2400" b="1" dirty="0" smtClean="0">
                <a:solidFill>
                  <a:srgbClr val="0070C0"/>
                </a:solidFill>
                <a:cs typeface="B Nazanin" pitchFamily="2" charset="-78"/>
              </a:rPr>
              <a:t>         تهيه و ارائه : فضل هاشمي </a:t>
            </a:r>
          </a:p>
          <a:p>
            <a:r>
              <a:rPr lang="fa-IR" sz="2400" b="1" dirty="0" smtClean="0">
                <a:solidFill>
                  <a:srgbClr val="0070C0"/>
                </a:solidFill>
                <a:cs typeface="B Nazanin" pitchFamily="2" charset="-78"/>
              </a:rPr>
              <a:t>معاون مدير بيمه هاي اتومبيل شركت بيمه آسيا</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340768"/>
            <a:ext cx="8229600" cy="3240360"/>
          </a:xfrm>
        </p:spPr>
        <p:txBody>
          <a:bodyPr>
            <a:normAutofit/>
          </a:bodyPr>
          <a:lstStyle/>
          <a:p>
            <a:pPr algn="r">
              <a:buNone/>
            </a:pPr>
            <a:r>
              <a:rPr lang="fa-IR" sz="5400" b="1" dirty="0" smtClean="0">
                <a:solidFill>
                  <a:srgbClr val="FF0000"/>
                </a:solidFill>
                <a:cs typeface="B Nazanin" pitchFamily="2" charset="-78"/>
              </a:rPr>
              <a:t>خطر</a:t>
            </a:r>
            <a:r>
              <a:rPr lang="fa-IR" sz="3600" b="1" dirty="0" smtClean="0">
                <a:cs typeface="B Nazanin" pitchFamily="2" charset="-78"/>
              </a:rPr>
              <a:t> : هر نوع حادثه ، پيامد ، عامل نا خوشايند ، علت خسارت و بطور كلي هر حادثه و پديده اي كه خاصيت اتفاقي داشته باشد و عامل بازدارنده در روند فعاليت هاي سازمان باشد و مانع از تحقق اهداف از پيش تعيين شده گردد.</a:t>
            </a:r>
            <a:endParaRPr lang="en-US" sz="3600" b="1" dirty="0">
              <a:cs typeface="B Nazanin" pitchFamily="2" charset="-78"/>
            </a:endParaRPr>
          </a:p>
        </p:txBody>
      </p:sp>
      <p:sp>
        <p:nvSpPr>
          <p:cNvPr id="3" name="Title 2"/>
          <p:cNvSpPr>
            <a:spLocks noGrp="1"/>
          </p:cNvSpPr>
          <p:nvPr>
            <p:ph type="title"/>
          </p:nvPr>
        </p:nvSpPr>
        <p:spPr/>
        <p:txBody>
          <a:bodyPr>
            <a:normAutofit/>
          </a:bodyPr>
          <a:lstStyle/>
          <a:p>
            <a:r>
              <a:rPr lang="fa-IR" sz="4800" dirty="0" smtClean="0">
                <a:cs typeface="B Nazanin" pitchFamily="2" charset="-78"/>
              </a:rPr>
              <a:t>مفاهيم بنيادي خطر و ريسك          </a:t>
            </a:r>
            <a:endParaRPr lang="en-US" sz="4800" dirty="0">
              <a:cs typeface="B Nazanin" pitchFamily="2" charset="-78"/>
            </a:endParaRPr>
          </a:p>
        </p:txBody>
      </p:sp>
      <p:pic>
        <p:nvPicPr>
          <p:cNvPr id="4" name="Picture 3" descr="74111949.gif"/>
          <p:cNvPicPr>
            <a:picLocks noChangeAspect="1"/>
          </p:cNvPicPr>
          <p:nvPr/>
        </p:nvPicPr>
        <p:blipFill>
          <a:blip r:embed="rId3" cstate="print"/>
          <a:stretch>
            <a:fillRect/>
          </a:stretch>
        </p:blipFill>
        <p:spPr>
          <a:xfrm>
            <a:off x="4716016" y="4437112"/>
            <a:ext cx="3238500" cy="216066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340768"/>
            <a:ext cx="8229600" cy="5318051"/>
          </a:xfrm>
        </p:spPr>
        <p:txBody>
          <a:bodyPr>
            <a:normAutofit/>
          </a:bodyPr>
          <a:lstStyle/>
          <a:p>
            <a:pPr algn="r">
              <a:buNone/>
            </a:pPr>
            <a:r>
              <a:rPr lang="fa-IR" sz="3600" b="1" dirty="0" smtClean="0">
                <a:cs typeface="B Nazanin" pitchFamily="2" charset="-78"/>
              </a:rPr>
              <a:t> نا اطميناني و احتمال رخداد واقعه نامطلوب و در واقع انحراف نا مطلوب از وضعيت مورد انتظار مي باشد. </a:t>
            </a:r>
            <a:endParaRPr lang="fa-IR" sz="3600" b="1" dirty="0" smtClean="0">
              <a:cs typeface="B Nazanin" pitchFamily="2" charset="-78"/>
            </a:endParaRPr>
          </a:p>
          <a:p>
            <a:pPr algn="r">
              <a:buNone/>
            </a:pPr>
            <a:r>
              <a:rPr lang="fa-IR" sz="3600" b="1" dirty="0" smtClean="0">
                <a:cs typeface="B Nazanin" pitchFamily="2" charset="-78"/>
              </a:rPr>
              <a:t>بنابراين </a:t>
            </a:r>
            <a:r>
              <a:rPr lang="fa-IR" sz="3600" b="1" dirty="0" smtClean="0">
                <a:solidFill>
                  <a:srgbClr val="FF0000"/>
                </a:solidFill>
                <a:cs typeface="B Nazanin" pitchFamily="2" charset="-78"/>
              </a:rPr>
              <a:t>ريسك</a:t>
            </a:r>
            <a:r>
              <a:rPr lang="fa-IR" sz="3600" b="1" dirty="0" smtClean="0">
                <a:cs typeface="B Nazanin" pitchFamily="2" charset="-78"/>
              </a:rPr>
              <a:t> را ميتوان </a:t>
            </a:r>
            <a:r>
              <a:rPr lang="fa-IR" sz="3600" b="1" dirty="0" smtClean="0">
                <a:solidFill>
                  <a:srgbClr val="FF0000"/>
                </a:solidFill>
                <a:cs typeface="B Nazanin" pitchFamily="2" charset="-78"/>
              </a:rPr>
              <a:t>تركيب احتمالي </a:t>
            </a:r>
          </a:p>
          <a:p>
            <a:pPr algn="r">
              <a:buNone/>
            </a:pPr>
            <a:r>
              <a:rPr lang="fa-IR" sz="3600" b="1" dirty="0" smtClean="0">
                <a:solidFill>
                  <a:srgbClr val="FF0000"/>
                </a:solidFill>
                <a:cs typeface="B Nazanin" pitchFamily="2" charset="-78"/>
              </a:rPr>
              <a:t>يك </a:t>
            </a:r>
            <a:r>
              <a:rPr lang="fa-IR" sz="3600" b="1" dirty="0" smtClean="0">
                <a:solidFill>
                  <a:srgbClr val="FF0000"/>
                </a:solidFill>
                <a:cs typeface="B Nazanin" pitchFamily="2" charset="-78"/>
              </a:rPr>
              <a:t>رويداد و عواقب آن</a:t>
            </a:r>
            <a:r>
              <a:rPr lang="fa-IR" sz="3600" b="1" dirty="0" smtClean="0">
                <a:cs typeface="B Nazanin" pitchFamily="2" charset="-78"/>
              </a:rPr>
              <a:t> تعريف كرد</a:t>
            </a:r>
            <a:r>
              <a:rPr lang="fa-IR" sz="3600" b="1" dirty="0" smtClean="0">
                <a:cs typeface="B Nazanin" pitchFamily="2" charset="-78"/>
              </a:rPr>
              <a:t>.</a:t>
            </a:r>
          </a:p>
          <a:p>
            <a:pPr algn="ctr">
              <a:buNone/>
            </a:pPr>
            <a:endParaRPr lang="fa-IR" sz="3600" b="1" dirty="0" smtClean="0">
              <a:cs typeface="B Nazanin" pitchFamily="2" charset="-78"/>
            </a:endParaRPr>
          </a:p>
          <a:p>
            <a:pPr algn="ctr">
              <a:buNone/>
            </a:pPr>
            <a:r>
              <a:rPr lang="fa-IR" sz="3600" b="1" dirty="0" smtClean="0">
                <a:solidFill>
                  <a:srgbClr val="002060"/>
                </a:solidFill>
                <a:cs typeface="B Nazanin" pitchFamily="2" charset="-78"/>
              </a:rPr>
              <a:t>”ريسك </a:t>
            </a:r>
            <a:r>
              <a:rPr lang="fa-IR" sz="3600" b="1" dirty="0" smtClean="0">
                <a:solidFill>
                  <a:srgbClr val="002060"/>
                </a:solidFill>
                <a:cs typeface="B Nazanin" pitchFamily="2" charset="-78"/>
              </a:rPr>
              <a:t>خسارت يا احتمال بوجود آمدن آسيب و </a:t>
            </a:r>
            <a:r>
              <a:rPr lang="fa-IR" sz="3600" b="1" dirty="0" smtClean="0">
                <a:solidFill>
                  <a:srgbClr val="002060"/>
                </a:solidFill>
                <a:cs typeface="B Nazanin" pitchFamily="2" charset="-78"/>
              </a:rPr>
              <a:t>صدمه </a:t>
            </a:r>
            <a:r>
              <a:rPr lang="fa-IR" sz="3600" b="1" dirty="0" smtClean="0">
                <a:solidFill>
                  <a:srgbClr val="002060"/>
                </a:solidFill>
                <a:cs typeface="B Nazanin" pitchFamily="2" charset="-78"/>
              </a:rPr>
              <a:t>از يك خطر معين است</a:t>
            </a:r>
            <a:r>
              <a:rPr lang="fa-IR" sz="3600" b="1" dirty="0" smtClean="0">
                <a:cs typeface="B Nazanin" pitchFamily="2" charset="-78"/>
              </a:rPr>
              <a:t>.“</a:t>
            </a:r>
            <a:endParaRPr lang="en-US" sz="3600" b="1" dirty="0">
              <a:cs typeface="B Nazanin" pitchFamily="2" charset="-78"/>
            </a:endParaRPr>
          </a:p>
        </p:txBody>
      </p:sp>
      <p:sp>
        <p:nvSpPr>
          <p:cNvPr id="3" name="Title 2"/>
          <p:cNvSpPr>
            <a:spLocks noGrp="1"/>
          </p:cNvSpPr>
          <p:nvPr>
            <p:ph type="title"/>
          </p:nvPr>
        </p:nvSpPr>
        <p:spPr>
          <a:xfrm>
            <a:off x="1691680" y="260648"/>
            <a:ext cx="5400600" cy="1143000"/>
          </a:xfrm>
        </p:spPr>
        <p:txBody>
          <a:bodyPr/>
          <a:lstStyle/>
          <a:p>
            <a:r>
              <a:rPr lang="fa-IR" dirty="0" smtClean="0">
                <a:cs typeface="B Nazanin" pitchFamily="2" charset="-78"/>
              </a:rPr>
              <a:t>ريسك يا مخاطره                 </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340768"/>
            <a:ext cx="8229600" cy="3240360"/>
          </a:xfrm>
        </p:spPr>
        <p:txBody>
          <a:bodyPr>
            <a:normAutofit fontScale="92500" lnSpcReduction="20000"/>
          </a:bodyPr>
          <a:lstStyle/>
          <a:p>
            <a:pPr algn="ctr">
              <a:buNone/>
            </a:pPr>
            <a:r>
              <a:rPr lang="fa-IR" sz="3600" b="1" dirty="0" smtClean="0">
                <a:solidFill>
                  <a:srgbClr val="FF0000"/>
                </a:solidFill>
                <a:cs typeface="B Nazanin" pitchFamily="2" charset="-78"/>
              </a:rPr>
              <a:t>خطر</a:t>
            </a:r>
            <a:r>
              <a:rPr lang="fa-IR" sz="3600" b="1" dirty="0" smtClean="0">
                <a:cs typeface="B Nazanin" pitchFamily="2" charset="-78"/>
              </a:rPr>
              <a:t> به عنوان منبع يا شرايط بالقوه ايجاد آسيب يا بيماري، صدمه به اموال ، صدمه به محيط كار ويا تركيبي از آنها است و ريسك تركيبي از احتمال و پيامد ناشي از وقوع يك اتفاق </a:t>
            </a:r>
            <a:r>
              <a:rPr lang="fa-IR" sz="3600" b="1" dirty="0" smtClean="0">
                <a:cs typeface="B Nazanin" pitchFamily="2" charset="-78"/>
              </a:rPr>
              <a:t>خطرناك مشخص </a:t>
            </a:r>
            <a:r>
              <a:rPr lang="fa-IR" sz="3600" b="1" dirty="0" smtClean="0">
                <a:cs typeface="B Nazanin" pitchFamily="2" charset="-78"/>
              </a:rPr>
              <a:t>است . </a:t>
            </a:r>
          </a:p>
          <a:p>
            <a:pPr algn="ctr"/>
            <a:endParaRPr lang="fa-IR" sz="3600" b="1" dirty="0" smtClean="0">
              <a:cs typeface="B Nazanin" pitchFamily="2" charset="-78"/>
            </a:endParaRPr>
          </a:p>
          <a:p>
            <a:pPr algn="ctr">
              <a:buNone/>
            </a:pPr>
            <a:r>
              <a:rPr lang="fa-IR" sz="3600" b="1" dirty="0" smtClean="0">
                <a:solidFill>
                  <a:srgbClr val="00B0F0"/>
                </a:solidFill>
                <a:cs typeface="B Nazanin" pitchFamily="2" charset="-78"/>
              </a:rPr>
              <a:t>جنبه مثبت ریسک  را </a:t>
            </a:r>
            <a:r>
              <a:rPr lang="fa-IR" sz="3600" b="1" dirty="0" smtClean="0">
                <a:solidFill>
                  <a:srgbClr val="00B050"/>
                </a:solidFill>
                <a:cs typeface="B Nazanin" pitchFamily="2" charset="-78"/>
              </a:rPr>
              <a:t>شانس</a:t>
            </a:r>
            <a:r>
              <a:rPr lang="fa-IR" sz="3600" b="1" dirty="0" smtClean="0">
                <a:solidFill>
                  <a:srgbClr val="00B0F0"/>
                </a:solidFill>
                <a:cs typeface="B Nazanin" pitchFamily="2" charset="-78"/>
              </a:rPr>
              <a:t> و جنبه منفی ریسک را </a:t>
            </a:r>
            <a:r>
              <a:rPr lang="fa-IR" sz="3600" b="1" dirty="0" smtClean="0">
                <a:solidFill>
                  <a:srgbClr val="FF0000"/>
                </a:solidFill>
                <a:cs typeface="B Nazanin" pitchFamily="2" charset="-78"/>
              </a:rPr>
              <a:t>خطر</a:t>
            </a:r>
            <a:r>
              <a:rPr lang="fa-IR" sz="3600" b="1" dirty="0" smtClean="0">
                <a:solidFill>
                  <a:srgbClr val="00B0F0"/>
                </a:solidFill>
                <a:cs typeface="B Nazanin" pitchFamily="2" charset="-78"/>
              </a:rPr>
              <a:t> میگویند</a:t>
            </a:r>
            <a:r>
              <a:rPr lang="fa-IR" sz="3600" b="1" dirty="0" smtClean="0">
                <a:cs typeface="B Nazanin" pitchFamily="2" charset="-78"/>
              </a:rPr>
              <a:t>.</a:t>
            </a:r>
            <a:endParaRPr lang="en-US" sz="3600" b="1" dirty="0">
              <a:cs typeface="B Nazanin" pitchFamily="2" charset="-78"/>
            </a:endParaRPr>
          </a:p>
        </p:txBody>
      </p:sp>
      <p:sp>
        <p:nvSpPr>
          <p:cNvPr id="3" name="Title 2"/>
          <p:cNvSpPr>
            <a:spLocks noGrp="1"/>
          </p:cNvSpPr>
          <p:nvPr>
            <p:ph type="title"/>
          </p:nvPr>
        </p:nvSpPr>
        <p:spPr/>
        <p:txBody>
          <a:bodyPr/>
          <a:lstStyle/>
          <a:p>
            <a:r>
              <a:rPr lang="fa-IR" dirty="0" smtClean="0"/>
              <a:t>ریسک و جنبه های آن              </a:t>
            </a:r>
            <a:endParaRPr lang="en-US" dirty="0"/>
          </a:p>
        </p:txBody>
      </p:sp>
      <p:pic>
        <p:nvPicPr>
          <p:cNvPr id="4" name="Picture 3" descr="253905_OG3rZGeF.jpg"/>
          <p:cNvPicPr>
            <a:picLocks noChangeAspect="1"/>
          </p:cNvPicPr>
          <p:nvPr/>
        </p:nvPicPr>
        <p:blipFill>
          <a:blip r:embed="rId2" cstate="print"/>
          <a:stretch>
            <a:fillRect/>
          </a:stretch>
        </p:blipFill>
        <p:spPr>
          <a:xfrm>
            <a:off x="4427984" y="4509120"/>
            <a:ext cx="3960440" cy="2160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229600" cy="2952328"/>
          </a:xfrm>
        </p:spPr>
        <p:txBody>
          <a:bodyPr>
            <a:normAutofit/>
          </a:bodyPr>
          <a:lstStyle/>
          <a:p>
            <a:pPr algn="ctr">
              <a:buNone/>
            </a:pPr>
            <a:r>
              <a:rPr lang="en-US" sz="3200" b="1" dirty="0" smtClean="0">
                <a:cs typeface="B Nazanin" pitchFamily="2" charset="-78"/>
              </a:rPr>
              <a:t> </a:t>
            </a:r>
            <a:r>
              <a:rPr lang="fa-IR" sz="3200" b="1" dirty="0" smtClean="0">
                <a:cs typeface="B Nazanin" pitchFamily="2" charset="-78"/>
              </a:rPr>
              <a:t>حادثه عبارت است از یک واقعه یا اتفاقی  نا خواسته  که ممکن است در حال یا آینده اتفاق بیافتد و ریسک احتمال و گمانه زنی نسبت به وقوع یا عدم وقوع در یک حادثه است و یا اطمینان نداشتن نسبت به وقوع یک حادثه است.</a:t>
            </a:r>
            <a:endParaRPr lang="en-US" sz="3200" b="1" dirty="0">
              <a:cs typeface="B Nazanin" pitchFamily="2" charset="-78"/>
            </a:endParaRPr>
          </a:p>
        </p:txBody>
      </p:sp>
      <p:sp>
        <p:nvSpPr>
          <p:cNvPr id="3" name="Title 2"/>
          <p:cNvSpPr>
            <a:spLocks noGrp="1"/>
          </p:cNvSpPr>
          <p:nvPr>
            <p:ph type="title"/>
          </p:nvPr>
        </p:nvSpPr>
        <p:spPr>
          <a:xfrm>
            <a:off x="971600" y="274638"/>
            <a:ext cx="7200800" cy="1143000"/>
          </a:xfrm>
        </p:spPr>
        <p:txBody>
          <a:bodyPr>
            <a:normAutofit/>
          </a:bodyPr>
          <a:lstStyle/>
          <a:p>
            <a:r>
              <a:rPr lang="fa-IR" sz="4400" dirty="0" smtClean="0">
                <a:solidFill>
                  <a:srgbClr val="FF0000"/>
                </a:solidFill>
              </a:rPr>
              <a:t>تفاوت ریسک و حادثه             </a:t>
            </a:r>
            <a:endParaRPr lang="en-US" sz="4400" dirty="0">
              <a:solidFill>
                <a:srgbClr val="FF0000"/>
              </a:solidFill>
            </a:endParaRPr>
          </a:p>
        </p:txBody>
      </p:sp>
      <p:pic>
        <p:nvPicPr>
          <p:cNvPr id="4" name="Picture 3" descr="439842_mo.jpg"/>
          <p:cNvPicPr>
            <a:picLocks noChangeAspect="1"/>
          </p:cNvPicPr>
          <p:nvPr/>
        </p:nvPicPr>
        <p:blipFill>
          <a:blip r:embed="rId2" cstate="print"/>
          <a:stretch>
            <a:fillRect/>
          </a:stretch>
        </p:blipFill>
        <p:spPr>
          <a:xfrm>
            <a:off x="3347864" y="4149080"/>
            <a:ext cx="4288507" cy="27089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844824"/>
            <a:ext cx="8229600" cy="3154355"/>
          </a:xfrm>
        </p:spPr>
        <p:txBody>
          <a:bodyPr>
            <a:normAutofit/>
          </a:bodyPr>
          <a:lstStyle/>
          <a:p>
            <a:pPr algn="r"/>
            <a:r>
              <a:rPr lang="fa-IR" sz="3600" b="1" dirty="0" smtClean="0"/>
              <a:t>ریسک به معنی میزان پراکندگی ارزشهای اطراف میانگین تعریف شده است بنابراین هرچه </a:t>
            </a:r>
            <a:r>
              <a:rPr lang="fa-IR" sz="3600" b="1" dirty="0" smtClean="0">
                <a:cs typeface="B Nazanin" pitchFamily="2" charset="-78"/>
              </a:rPr>
              <a:t>پراکندگی</a:t>
            </a:r>
            <a:r>
              <a:rPr lang="fa-IR" sz="3600" b="1" dirty="0" smtClean="0"/>
              <a:t> بیشتر باشد، ریسک بیشتر است.</a:t>
            </a:r>
            <a:endParaRPr lang="en-US" sz="3600" b="1" dirty="0"/>
          </a:p>
        </p:txBody>
      </p:sp>
      <p:sp>
        <p:nvSpPr>
          <p:cNvPr id="3" name="Title 2"/>
          <p:cNvSpPr>
            <a:spLocks noGrp="1"/>
          </p:cNvSpPr>
          <p:nvPr>
            <p:ph type="title"/>
          </p:nvPr>
        </p:nvSpPr>
        <p:spPr>
          <a:xfrm>
            <a:off x="1187624" y="274638"/>
            <a:ext cx="7499176" cy="1143000"/>
          </a:xfrm>
        </p:spPr>
        <p:txBody>
          <a:bodyPr/>
          <a:lstStyle/>
          <a:p>
            <a:r>
              <a:rPr lang="fa-IR" dirty="0" smtClean="0"/>
              <a:t>تعریف ریسک از دیدگاه ریاضی و آمار   </a:t>
            </a:r>
            <a:endParaRPr lang="en-US" dirty="0"/>
          </a:p>
        </p:txBody>
      </p:sp>
      <p:pic>
        <p:nvPicPr>
          <p:cNvPr id="4" name="Picture 3" descr="prod7697_dt.jpg"/>
          <p:cNvPicPr>
            <a:picLocks noChangeAspect="1"/>
          </p:cNvPicPr>
          <p:nvPr/>
        </p:nvPicPr>
        <p:blipFill>
          <a:blip r:embed="rId2" cstate="print"/>
          <a:stretch>
            <a:fillRect/>
          </a:stretch>
        </p:blipFill>
        <p:spPr>
          <a:xfrm>
            <a:off x="5004048" y="3645025"/>
            <a:ext cx="3000375" cy="321297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6"/>
            <a:ext cx="8229600" cy="2667752"/>
          </a:xfrm>
        </p:spPr>
        <p:txBody>
          <a:bodyPr>
            <a:normAutofit/>
          </a:bodyPr>
          <a:lstStyle/>
          <a:p>
            <a:pPr algn="r">
              <a:buNone/>
            </a:pPr>
            <a:r>
              <a:rPr lang="fa-IR" sz="3600" b="1" dirty="0" smtClean="0">
                <a:cs typeface="B Nazanin" pitchFamily="2" charset="-78"/>
              </a:rPr>
              <a:t>ریسک از منظربیمه نا مطمئن بودن از احتمال بروز </a:t>
            </a:r>
            <a:r>
              <a:rPr lang="en-US" sz="3600" b="1" dirty="0" smtClean="0">
                <a:cs typeface="B Nazanin" pitchFamily="2" charset="-78"/>
              </a:rPr>
              <a:t> </a:t>
            </a:r>
            <a:r>
              <a:rPr lang="fa-IR" sz="3600" b="1" dirty="0" smtClean="0">
                <a:cs typeface="B Nazanin" pitchFamily="2" charset="-78"/>
              </a:rPr>
              <a:t>حادثه است</a:t>
            </a:r>
          </a:p>
          <a:p>
            <a:pPr algn="r">
              <a:buNone/>
            </a:pPr>
            <a:r>
              <a:rPr lang="fa-IR" sz="3600" b="1" dirty="0" smtClean="0">
                <a:cs typeface="B Nazanin" pitchFamily="2" charset="-78"/>
              </a:rPr>
              <a:t>ریسک از نظر بیمه گری همان شیئ در معرض خطر است.</a:t>
            </a:r>
            <a:endParaRPr lang="fa-IR" sz="3600" b="1" dirty="0">
              <a:cs typeface="B Nazanin" pitchFamily="2" charset="-78"/>
            </a:endParaRPr>
          </a:p>
        </p:txBody>
      </p:sp>
      <p:sp>
        <p:nvSpPr>
          <p:cNvPr id="3" name="Title 2"/>
          <p:cNvSpPr>
            <a:spLocks noGrp="1"/>
          </p:cNvSpPr>
          <p:nvPr>
            <p:ph type="title"/>
          </p:nvPr>
        </p:nvSpPr>
        <p:spPr/>
        <p:txBody>
          <a:bodyPr/>
          <a:lstStyle/>
          <a:p>
            <a:r>
              <a:rPr lang="fa-IR" dirty="0" smtClean="0"/>
              <a:t>تعریف ریسک از </a:t>
            </a:r>
            <a:r>
              <a:rPr lang="fa-IR" dirty="0" smtClean="0">
                <a:cs typeface="B Nazanin" pitchFamily="2" charset="-78"/>
              </a:rPr>
              <a:t>دیدگاه</a:t>
            </a:r>
            <a:r>
              <a:rPr lang="fa-IR" dirty="0" smtClean="0"/>
              <a:t> بیمه ای        </a:t>
            </a:r>
            <a:endParaRPr lang="fa-IR" dirty="0"/>
          </a:p>
        </p:txBody>
      </p:sp>
      <p:pic>
        <p:nvPicPr>
          <p:cNvPr id="4" name="Picture 3" descr="50851_571.jpg"/>
          <p:cNvPicPr>
            <a:picLocks noChangeAspect="1"/>
          </p:cNvPicPr>
          <p:nvPr/>
        </p:nvPicPr>
        <p:blipFill>
          <a:blip r:embed="rId2" cstate="print"/>
          <a:stretch>
            <a:fillRect/>
          </a:stretch>
        </p:blipFill>
        <p:spPr>
          <a:xfrm>
            <a:off x="3347864" y="3861048"/>
            <a:ext cx="5256584" cy="2647578"/>
          </a:xfrm>
          <a:prstGeom prst="rect">
            <a:avLst/>
          </a:prstGeom>
        </p:spPr>
      </p:pic>
    </p:spTree>
    <p:extLst>
      <p:ext uri="{BB962C8B-B14F-4D97-AF65-F5344CB8AC3E}">
        <p14:creationId xmlns:p14="http://schemas.microsoft.com/office/powerpoint/2010/main" xmlns="" val="3458003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84784"/>
            <a:ext cx="8229600" cy="4392488"/>
          </a:xfrm>
        </p:spPr>
        <p:txBody>
          <a:bodyPr/>
          <a:lstStyle/>
          <a:p>
            <a:pPr algn="ctr">
              <a:buNone/>
            </a:pPr>
            <a:r>
              <a:rPr lang="fa-IR" sz="3600" b="1" dirty="0" smtClean="0">
                <a:cs typeface="B Nazanin" pitchFamily="2" charset="-78"/>
              </a:rPr>
              <a:t>این تعریف که یک تعریف کمی و مقداری است عبارت است از حاصل ضرب احتمال وقوع یک رویداد در یک دوره معین در پتانسیل خسارت در هنگام وقوع آن رویداد.</a:t>
            </a:r>
          </a:p>
          <a:p>
            <a:r>
              <a:rPr lang="en-US" sz="8000" b="1" dirty="0" smtClean="0">
                <a:cs typeface="B Nazanin" pitchFamily="2" charset="-78"/>
              </a:rPr>
              <a:t>R = C * E * P</a:t>
            </a:r>
            <a:endParaRPr lang="fa-IR" sz="8000" b="1" dirty="0" smtClean="0">
              <a:cs typeface="B Nazanin" pitchFamily="2" charset="-78"/>
            </a:endParaRPr>
          </a:p>
          <a:p>
            <a:r>
              <a:rPr lang="fa-IR" sz="2400" b="1" dirty="0" smtClean="0">
                <a:cs typeface="B Nazanin" pitchFamily="2" charset="-78"/>
              </a:rPr>
              <a:t>احتمال وقوع*ميزان مواجهه*شدت پيامد=ريسك    </a:t>
            </a:r>
          </a:p>
          <a:p>
            <a:endParaRPr lang="fa-IR" sz="8000" b="1" dirty="0">
              <a:cs typeface="B Nazanin" pitchFamily="2" charset="-78"/>
            </a:endParaRPr>
          </a:p>
        </p:txBody>
      </p:sp>
      <p:sp>
        <p:nvSpPr>
          <p:cNvPr id="3" name="Title 2"/>
          <p:cNvSpPr>
            <a:spLocks noGrp="1"/>
          </p:cNvSpPr>
          <p:nvPr>
            <p:ph type="title"/>
          </p:nvPr>
        </p:nvSpPr>
        <p:spPr>
          <a:xfrm>
            <a:off x="457200" y="0"/>
            <a:ext cx="8229600" cy="1196752"/>
          </a:xfrm>
        </p:spPr>
        <p:txBody>
          <a:bodyPr>
            <a:normAutofit/>
          </a:bodyPr>
          <a:lstStyle/>
          <a:p>
            <a:r>
              <a:rPr lang="fa-IR" sz="4800" dirty="0" smtClean="0"/>
              <a:t>تعریف ریسک از نگاه </a:t>
            </a:r>
            <a:r>
              <a:rPr lang="fa-IR" sz="4800" dirty="0" smtClean="0">
                <a:cs typeface="B Nazanin" pitchFamily="2" charset="-78"/>
              </a:rPr>
              <a:t>ایمنی</a:t>
            </a:r>
            <a:r>
              <a:rPr lang="fa-IR" sz="4800" dirty="0" smtClean="0"/>
              <a:t>          </a:t>
            </a:r>
            <a:endParaRPr lang="fa-IR" sz="4800" dirty="0"/>
          </a:p>
        </p:txBody>
      </p:sp>
      <p:pic>
        <p:nvPicPr>
          <p:cNvPr id="4" name="Picture 3" descr="Jackson01(1).jpg"/>
          <p:cNvPicPr>
            <a:picLocks noChangeAspect="1"/>
          </p:cNvPicPr>
          <p:nvPr/>
        </p:nvPicPr>
        <p:blipFill>
          <a:blip r:embed="rId2" cstate="print"/>
          <a:stretch>
            <a:fillRect/>
          </a:stretch>
        </p:blipFill>
        <p:spPr>
          <a:xfrm>
            <a:off x="6372200" y="4653136"/>
            <a:ext cx="2771800" cy="2204864"/>
          </a:xfrm>
          <a:prstGeom prst="rect">
            <a:avLst/>
          </a:prstGeom>
        </p:spPr>
      </p:pic>
    </p:spTree>
    <p:extLst>
      <p:ext uri="{BB962C8B-B14F-4D97-AF65-F5344CB8AC3E}">
        <p14:creationId xmlns:p14="http://schemas.microsoft.com/office/powerpoint/2010/main" xmlns="" val="3503986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72008"/>
          </a:xfrm>
        </p:spPr>
        <p:txBody>
          <a:bodyPr>
            <a:noAutofit/>
          </a:bodyPr>
          <a:lstStyle/>
          <a:p>
            <a:pPr algn="ctr">
              <a:buNone/>
            </a:pPr>
            <a:r>
              <a:rPr lang="fa-IR" sz="5400" b="1" dirty="0" smtClean="0">
                <a:solidFill>
                  <a:srgbClr val="FF0000"/>
                </a:solidFill>
                <a:cs typeface="B Nazanin" pitchFamily="2" charset="-78"/>
              </a:rPr>
              <a:t>مدیریت ریسک </a:t>
            </a:r>
            <a:r>
              <a:rPr lang="fa-IR" sz="5400" b="1" dirty="0" smtClean="0">
                <a:solidFill>
                  <a:srgbClr val="FF0000"/>
                </a:solidFill>
                <a:cs typeface="B Nazanin" pitchFamily="2" charset="-78"/>
              </a:rPr>
              <a:t>: </a:t>
            </a:r>
            <a:r>
              <a:rPr lang="fa-IR" sz="3600" b="1" dirty="0" smtClean="0">
                <a:cs typeface="B Nazanin" pitchFamily="2" charset="-78"/>
              </a:rPr>
              <a:t>عبارت </a:t>
            </a:r>
            <a:r>
              <a:rPr lang="fa-IR" sz="3600" b="1" dirty="0" smtClean="0">
                <a:cs typeface="B Nazanin" pitchFamily="2" charset="-78"/>
              </a:rPr>
              <a:t>است از تشخیص و شناسایی، تجزیه و تحلیل و ارزیابی و کنترل اقتصادی خطر هایی که میتواند دارائیها و درآمدهای یک سازمان را تهدید کند.</a:t>
            </a:r>
          </a:p>
          <a:p>
            <a:pPr algn="ctr">
              <a:buNone/>
            </a:pPr>
            <a:r>
              <a:rPr lang="fa-IR" sz="3600" b="1" dirty="0" smtClean="0">
                <a:solidFill>
                  <a:srgbClr val="00B0F0"/>
                </a:solidFill>
                <a:cs typeface="B Nazanin" pitchFamily="2" charset="-78"/>
              </a:rPr>
              <a:t>مدیریت ریسک </a:t>
            </a:r>
            <a:r>
              <a:rPr lang="fa-IR" sz="3600" b="1" dirty="0" smtClean="0">
                <a:cs typeface="B Nazanin" pitchFamily="2" charset="-78"/>
              </a:rPr>
              <a:t>هسته مرکزی </a:t>
            </a:r>
            <a:r>
              <a:rPr lang="fa-IR" sz="3600" b="1" dirty="0" smtClean="0">
                <a:solidFill>
                  <a:srgbClr val="00B0F0"/>
                </a:solidFill>
                <a:cs typeface="B Nazanin" pitchFamily="2" charset="-78"/>
              </a:rPr>
              <a:t>مدیریت </a:t>
            </a:r>
            <a:r>
              <a:rPr lang="fa-IR" sz="3600" b="1" dirty="0" smtClean="0">
                <a:solidFill>
                  <a:srgbClr val="00B0F0"/>
                </a:solidFill>
                <a:cs typeface="B Nazanin" pitchFamily="2" charset="-78"/>
              </a:rPr>
              <a:t>استراتزیک </a:t>
            </a:r>
            <a:r>
              <a:rPr lang="fa-IR" sz="3600" b="1" dirty="0" smtClean="0">
                <a:cs typeface="B Nazanin" pitchFamily="2" charset="-78"/>
              </a:rPr>
              <a:t>هر سازمان است.</a:t>
            </a:r>
          </a:p>
          <a:p>
            <a:pPr marL="109728" indent="0" algn="r">
              <a:buNone/>
            </a:pPr>
            <a:endParaRPr lang="fa-IR" sz="3600" b="1" dirty="0">
              <a:cs typeface="B Nazanin" pitchFamily="2" charset="-78"/>
            </a:endParaRPr>
          </a:p>
        </p:txBody>
      </p:sp>
      <p:sp>
        <p:nvSpPr>
          <p:cNvPr id="3" name="Title 2"/>
          <p:cNvSpPr>
            <a:spLocks noGrp="1"/>
          </p:cNvSpPr>
          <p:nvPr>
            <p:ph type="title"/>
          </p:nvPr>
        </p:nvSpPr>
        <p:spPr/>
        <p:txBody>
          <a:bodyPr/>
          <a:lstStyle/>
          <a:p>
            <a:r>
              <a:rPr lang="en-US" dirty="0" smtClean="0"/>
              <a:t>       </a:t>
            </a:r>
            <a:r>
              <a:rPr lang="en-US" sz="5400" dirty="0" smtClean="0"/>
              <a:t>RISK MANAGEMENT   </a:t>
            </a:r>
            <a:endParaRPr lang="fa-IR" sz="5400" dirty="0"/>
          </a:p>
        </p:txBody>
      </p:sp>
    </p:spTree>
    <p:extLst>
      <p:ext uri="{BB962C8B-B14F-4D97-AF65-F5344CB8AC3E}">
        <p14:creationId xmlns:p14="http://schemas.microsoft.com/office/powerpoint/2010/main" xmlns="" val="1971727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2634"/>
          </a:xfrm>
        </p:spPr>
        <p:txBody>
          <a:bodyPr>
            <a:normAutofit/>
          </a:bodyPr>
          <a:lstStyle/>
          <a:p>
            <a:pPr algn="just"/>
            <a:r>
              <a:rPr lang="fa-IR" sz="4800" dirty="0" smtClean="0">
                <a:cs typeface="B Nazanin" pitchFamily="2" charset="-78"/>
              </a:rPr>
              <a:t>مديريت ريسك بايد فرايندي پيوسته و رو به رشد باشد و در دل استراتژي سازمان جا داشته باشد. مديريت ريسك بايد با يك خط مشئ موثر كه توسط اكثر مديران ارشد هدايت ميشود در فرهنگ سازماني نهادينه  گردد.</a:t>
            </a:r>
            <a:endParaRPr lang="en-US" sz="4800" dirty="0">
              <a:cs typeface="B Nazanin"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9912" y="1"/>
            <a:ext cx="5364088" cy="1268760"/>
          </a:xfrm>
        </p:spPr>
        <p:txBody>
          <a:bodyPr/>
          <a:lstStyle/>
          <a:p>
            <a:r>
              <a:rPr lang="fa-IR" dirty="0" smtClean="0">
                <a:cs typeface="B Nazanin" pitchFamily="2" charset="-78"/>
              </a:rPr>
              <a:t>فوايد مديريت ريسك</a:t>
            </a:r>
            <a:endParaRPr lang="en-US" dirty="0">
              <a:cs typeface="B Nazanin" pitchFamily="2" charset="-78"/>
            </a:endParaRPr>
          </a:p>
        </p:txBody>
      </p:sp>
      <p:sp>
        <p:nvSpPr>
          <p:cNvPr id="3" name="Subtitle 2"/>
          <p:cNvSpPr>
            <a:spLocks noGrp="1"/>
          </p:cNvSpPr>
          <p:nvPr>
            <p:ph type="subTitle" idx="1"/>
          </p:nvPr>
        </p:nvSpPr>
        <p:spPr>
          <a:xfrm>
            <a:off x="2483768" y="1268760"/>
            <a:ext cx="6262464" cy="3888432"/>
          </a:xfrm>
        </p:spPr>
        <p:txBody>
          <a:bodyPr/>
          <a:lstStyle/>
          <a:p>
            <a:endParaRPr lang="fa-IR" b="1" dirty="0" smtClean="0">
              <a:solidFill>
                <a:schemeClr val="tx1"/>
              </a:solidFill>
              <a:cs typeface="B Nazanin" pitchFamily="2" charset="-78"/>
            </a:endParaRPr>
          </a:p>
          <a:p>
            <a:r>
              <a:rPr lang="fa-IR" b="1" dirty="0" smtClean="0">
                <a:solidFill>
                  <a:schemeClr val="tx1"/>
                </a:solidFill>
                <a:cs typeface="B Nazanin" pitchFamily="2" charset="-78"/>
              </a:rPr>
              <a:t>ايجاد </a:t>
            </a:r>
            <a:r>
              <a:rPr lang="fa-IR" b="1" dirty="0" smtClean="0">
                <a:solidFill>
                  <a:schemeClr val="tx1"/>
                </a:solidFill>
                <a:cs typeface="B Nazanin" pitchFamily="2" charset="-78"/>
              </a:rPr>
              <a:t>چارچوبي براي فعاليت هاي آتي </a:t>
            </a:r>
            <a:r>
              <a:rPr lang="fa-IR" b="1" dirty="0" smtClean="0">
                <a:solidFill>
                  <a:schemeClr val="tx1"/>
                </a:solidFill>
                <a:cs typeface="B Nazanin" pitchFamily="2" charset="-78"/>
              </a:rPr>
              <a:t>سازمان</a:t>
            </a:r>
          </a:p>
          <a:p>
            <a:endParaRPr lang="fa-IR" b="1" dirty="0" smtClean="0">
              <a:solidFill>
                <a:schemeClr val="tx1"/>
              </a:solidFill>
              <a:cs typeface="B Nazanin" pitchFamily="2" charset="-78"/>
            </a:endParaRPr>
          </a:p>
          <a:p>
            <a:r>
              <a:rPr lang="fa-IR" b="1" dirty="0" smtClean="0">
                <a:solidFill>
                  <a:schemeClr val="tx1"/>
                </a:solidFill>
                <a:cs typeface="B Nazanin" pitchFamily="2" charset="-78"/>
              </a:rPr>
              <a:t>تصميم سازي ، برنامه ريزي و اولويت بندي در </a:t>
            </a:r>
            <a:r>
              <a:rPr lang="fa-IR" b="1" dirty="0" smtClean="0">
                <a:solidFill>
                  <a:schemeClr val="tx1"/>
                </a:solidFill>
                <a:cs typeface="B Nazanin" pitchFamily="2" charset="-78"/>
              </a:rPr>
              <a:t>سازمان</a:t>
            </a:r>
          </a:p>
          <a:p>
            <a:endParaRPr lang="fa-IR" b="1" dirty="0" smtClean="0">
              <a:solidFill>
                <a:schemeClr val="tx1"/>
              </a:solidFill>
              <a:cs typeface="B Nazanin" pitchFamily="2" charset="-78"/>
            </a:endParaRPr>
          </a:p>
          <a:p>
            <a:r>
              <a:rPr lang="fa-IR" b="1" dirty="0" smtClean="0">
                <a:solidFill>
                  <a:schemeClr val="tx1"/>
                </a:solidFill>
                <a:cs typeface="B Nazanin" pitchFamily="2" charset="-78"/>
              </a:rPr>
              <a:t>استفاده و تخصيص كار آمد سرمايه و </a:t>
            </a:r>
            <a:r>
              <a:rPr lang="fa-IR" b="1" dirty="0" smtClean="0">
                <a:solidFill>
                  <a:schemeClr val="tx1"/>
                </a:solidFill>
                <a:cs typeface="B Nazanin" pitchFamily="2" charset="-78"/>
              </a:rPr>
              <a:t>منابع</a:t>
            </a:r>
          </a:p>
          <a:p>
            <a:endParaRPr lang="fa-IR" b="1" dirty="0" smtClean="0">
              <a:solidFill>
                <a:schemeClr val="tx1"/>
              </a:solidFill>
              <a:cs typeface="B Nazanin" pitchFamily="2" charset="-78"/>
            </a:endParaRPr>
          </a:p>
          <a:p>
            <a:r>
              <a:rPr lang="fa-IR" b="1" dirty="0" smtClean="0">
                <a:solidFill>
                  <a:schemeClr val="tx1"/>
                </a:solidFill>
                <a:cs typeface="B Nazanin" pitchFamily="2" charset="-78"/>
              </a:rPr>
              <a:t>حفاظت از دارايي ها و تصوير شركت</a:t>
            </a:r>
            <a:endParaRPr lang="en-US" b="1" dirty="0">
              <a:solidFill>
                <a:schemeClr val="tx1"/>
              </a:solidFill>
              <a:cs typeface="B Nazanin" pitchFamily="2" charset="-78"/>
            </a:endParaRPr>
          </a:p>
        </p:txBody>
      </p:sp>
      <p:pic>
        <p:nvPicPr>
          <p:cNvPr id="4" name="Content Placeholder 3" descr="PMnotes_Risk_1.jpg"/>
          <p:cNvPicPr>
            <a:picLocks noChangeAspect="1"/>
          </p:cNvPicPr>
          <p:nvPr/>
        </p:nvPicPr>
        <p:blipFill>
          <a:blip r:embed="rId2" cstate="print"/>
          <a:stretch>
            <a:fillRect/>
          </a:stretch>
        </p:blipFill>
        <p:spPr>
          <a:xfrm>
            <a:off x="0" y="836712"/>
            <a:ext cx="2483768" cy="28083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4.jpg"/>
          <p:cNvPicPr>
            <a:picLocks noChangeAspect="1"/>
          </p:cNvPicPr>
          <p:nvPr/>
        </p:nvPicPr>
        <p:blipFill>
          <a:blip r:embed="rId2" cstate="print"/>
          <a:stretch>
            <a:fillRect/>
          </a:stretch>
        </p:blipFill>
        <p:spPr>
          <a:xfrm>
            <a:off x="683568" y="404664"/>
            <a:ext cx="7992888" cy="554461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14602"/>
          </a:xfrm>
        </p:spPr>
        <p:txBody>
          <a:bodyPr>
            <a:normAutofit/>
          </a:bodyPr>
          <a:lstStyle/>
          <a:p>
            <a:pPr algn="ctr"/>
            <a:r>
              <a:rPr lang="fa-IR" sz="5400" dirty="0" smtClean="0">
                <a:solidFill>
                  <a:srgbClr val="FFFF00"/>
                </a:solidFill>
                <a:cs typeface="B Nazanin" pitchFamily="2" charset="-78"/>
              </a:rPr>
              <a:t>مديريت ريسك قويا به عنوان ابزاري شناخته ميشود كه با جنبه منفي عواقب سرو كار دارد. مديريت ايمني ريسك بر پيشگيري  كاهش خسارت تاكيد دارد. </a:t>
            </a:r>
            <a:endParaRPr lang="en-US" sz="5400" dirty="0">
              <a:solidFill>
                <a:srgbClr val="FFFF00"/>
              </a:solidFill>
              <a:cs typeface="B Nazanin"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340768"/>
            <a:ext cx="8229600" cy="4752528"/>
          </a:xfrm>
        </p:spPr>
        <p:txBody>
          <a:bodyPr>
            <a:normAutofit/>
          </a:bodyPr>
          <a:lstStyle/>
          <a:p>
            <a:pPr marL="109728" indent="0" algn="r">
              <a:buNone/>
            </a:pPr>
            <a:endParaRPr lang="en-US" sz="3200" b="1" dirty="0" smtClean="0">
              <a:cs typeface="B Nazanin" pitchFamily="2" charset="-78"/>
            </a:endParaRPr>
          </a:p>
          <a:p>
            <a:pPr algn="r">
              <a:buNone/>
            </a:pPr>
            <a:r>
              <a:rPr lang="fa-IR" sz="3200" b="1" dirty="0" smtClean="0">
                <a:cs typeface="B Nazanin" pitchFamily="2" charset="-78"/>
              </a:rPr>
              <a:t>الف – طبقه بندی بر اساس </a:t>
            </a:r>
            <a:r>
              <a:rPr lang="fa-IR" sz="3200" b="1" dirty="0" smtClean="0">
                <a:solidFill>
                  <a:srgbClr val="FF0000"/>
                </a:solidFill>
                <a:cs typeface="B Nazanin" pitchFamily="2" charset="-78"/>
              </a:rPr>
              <a:t>قابلیت سنجش</a:t>
            </a:r>
          </a:p>
          <a:p>
            <a:pPr algn="r">
              <a:buNone/>
            </a:pPr>
            <a:r>
              <a:rPr lang="fa-IR" sz="3200" b="1" dirty="0" smtClean="0">
                <a:solidFill>
                  <a:srgbClr val="00B050"/>
                </a:solidFill>
                <a:cs typeface="B Nazanin" pitchFamily="2" charset="-78"/>
              </a:rPr>
              <a:t>1 –ریسک های مالی</a:t>
            </a:r>
          </a:p>
          <a:p>
            <a:pPr algn="r">
              <a:buNone/>
            </a:pPr>
            <a:r>
              <a:rPr lang="fa-IR" sz="3200" b="1" dirty="0" smtClean="0">
                <a:solidFill>
                  <a:srgbClr val="00B050"/>
                </a:solidFill>
                <a:cs typeface="B Nazanin" pitchFamily="2" charset="-78"/>
              </a:rPr>
              <a:t>2 – ریسک های غیر مالی</a:t>
            </a:r>
          </a:p>
          <a:p>
            <a:pPr marL="109728" indent="0" algn="r">
              <a:buNone/>
            </a:pPr>
            <a:endParaRPr lang="en-US" sz="3200" b="1" dirty="0" smtClean="0">
              <a:cs typeface="B Nazanin" pitchFamily="2" charset="-78"/>
            </a:endParaRPr>
          </a:p>
          <a:p>
            <a:pPr marL="109728" indent="0" algn="r">
              <a:buNone/>
            </a:pPr>
            <a:r>
              <a:rPr lang="fa-IR" sz="3200" b="1" dirty="0" smtClean="0">
                <a:cs typeface="B Nazanin" pitchFamily="2" charset="-78"/>
              </a:rPr>
              <a:t>ب – طبقه بندی بر اساس </a:t>
            </a:r>
            <a:r>
              <a:rPr lang="fa-IR" sz="3200" b="1" dirty="0" smtClean="0">
                <a:solidFill>
                  <a:srgbClr val="FF0000"/>
                </a:solidFill>
                <a:cs typeface="B Nazanin" pitchFamily="2" charset="-78"/>
              </a:rPr>
              <a:t>نتیجه وقوع خطر</a:t>
            </a:r>
          </a:p>
          <a:p>
            <a:pPr marL="109728" indent="0" algn="r">
              <a:buNone/>
            </a:pPr>
            <a:r>
              <a:rPr lang="fa-IR" sz="3200" b="1" dirty="0" smtClean="0">
                <a:solidFill>
                  <a:srgbClr val="00B0F0"/>
                </a:solidFill>
                <a:cs typeface="B Nazanin" pitchFamily="2" charset="-78"/>
              </a:rPr>
              <a:t>1 –ریسکهای حقیقی یا خالص</a:t>
            </a:r>
          </a:p>
          <a:p>
            <a:pPr marL="109728" indent="0" algn="r">
              <a:buNone/>
            </a:pPr>
            <a:r>
              <a:rPr lang="fa-IR" sz="3200" b="1" dirty="0" smtClean="0">
                <a:solidFill>
                  <a:srgbClr val="00B0F0"/>
                </a:solidFill>
                <a:cs typeface="B Nazanin" pitchFamily="2" charset="-78"/>
              </a:rPr>
              <a:t>2 –ریسکهای شرطی یا سوداگرانه</a:t>
            </a:r>
            <a:endParaRPr lang="fa-IR" sz="3200" b="1" dirty="0">
              <a:solidFill>
                <a:srgbClr val="00B0F0"/>
              </a:solidFill>
              <a:cs typeface="B Nazanin" pitchFamily="2" charset="-78"/>
            </a:endParaRPr>
          </a:p>
        </p:txBody>
      </p:sp>
      <p:sp>
        <p:nvSpPr>
          <p:cNvPr id="3" name="Title 2"/>
          <p:cNvSpPr>
            <a:spLocks noGrp="1"/>
          </p:cNvSpPr>
          <p:nvPr>
            <p:ph type="title"/>
          </p:nvPr>
        </p:nvSpPr>
        <p:spPr/>
        <p:txBody>
          <a:bodyPr/>
          <a:lstStyle/>
          <a:p>
            <a:r>
              <a:rPr lang="fa-IR" dirty="0" smtClean="0"/>
              <a:t>طبقه بندی انواع ریسک            </a:t>
            </a:r>
            <a:endParaRPr lang="fa-IR" dirty="0"/>
          </a:p>
        </p:txBody>
      </p:sp>
      <p:pic>
        <p:nvPicPr>
          <p:cNvPr id="4" name="Picture 3" descr="probability.jpg"/>
          <p:cNvPicPr>
            <a:picLocks noChangeAspect="1"/>
          </p:cNvPicPr>
          <p:nvPr/>
        </p:nvPicPr>
        <p:blipFill>
          <a:blip r:embed="rId2" cstate="print"/>
          <a:stretch>
            <a:fillRect/>
          </a:stretch>
        </p:blipFill>
        <p:spPr>
          <a:xfrm>
            <a:off x="0" y="1052736"/>
            <a:ext cx="2627784" cy="4752528"/>
          </a:xfrm>
          <a:prstGeom prst="rect">
            <a:avLst/>
          </a:prstGeom>
        </p:spPr>
      </p:pic>
    </p:spTree>
    <p:extLst>
      <p:ext uri="{BB962C8B-B14F-4D97-AF65-F5344CB8AC3E}">
        <p14:creationId xmlns:p14="http://schemas.microsoft.com/office/powerpoint/2010/main" xmlns="" val="3821568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784"/>
            <a:ext cx="8229600" cy="5184576"/>
          </a:xfrm>
        </p:spPr>
        <p:txBody>
          <a:bodyPr>
            <a:noAutofit/>
          </a:bodyPr>
          <a:lstStyle/>
          <a:p>
            <a:pPr algn="r">
              <a:buNone/>
            </a:pPr>
            <a:r>
              <a:rPr lang="fa-IR" sz="3200" b="1" dirty="0" smtClean="0">
                <a:cs typeface="B Nazanin" pitchFamily="2" charset="-78"/>
              </a:rPr>
              <a:t>ج – تقسیم بندی بر </a:t>
            </a:r>
            <a:r>
              <a:rPr lang="fa-IR" sz="3200" b="1" dirty="0" smtClean="0">
                <a:solidFill>
                  <a:srgbClr val="FF0000"/>
                </a:solidFill>
                <a:cs typeface="B Nazanin" pitchFamily="2" charset="-78"/>
              </a:rPr>
              <a:t>اساس منشآ ایجاد خطر</a:t>
            </a:r>
            <a:r>
              <a:rPr lang="fa-IR" sz="3200" b="1" dirty="0" smtClean="0">
                <a:cs typeface="B Nazanin" pitchFamily="2" charset="-78"/>
              </a:rPr>
              <a:t>:</a:t>
            </a:r>
          </a:p>
          <a:p>
            <a:pPr algn="r">
              <a:buNone/>
            </a:pPr>
            <a:r>
              <a:rPr lang="fa-IR" sz="3200" b="1" dirty="0" smtClean="0">
                <a:cs typeface="B Nazanin" pitchFamily="2" charset="-78"/>
              </a:rPr>
              <a:t>1 –ریسک کلی یا اساسی</a:t>
            </a:r>
          </a:p>
          <a:p>
            <a:pPr algn="r">
              <a:buNone/>
            </a:pPr>
            <a:r>
              <a:rPr lang="fa-IR" sz="3200" b="1" dirty="0" smtClean="0">
                <a:cs typeface="B Nazanin" pitchFamily="2" charset="-78"/>
              </a:rPr>
              <a:t>2 –ریسک جزیی یا خاص </a:t>
            </a:r>
          </a:p>
          <a:p>
            <a:pPr algn="r"/>
            <a:endParaRPr lang="fa-IR" sz="3200" b="1" dirty="0">
              <a:cs typeface="B Nazanin" pitchFamily="2" charset="-78"/>
            </a:endParaRPr>
          </a:p>
          <a:p>
            <a:pPr algn="r">
              <a:buNone/>
            </a:pPr>
            <a:r>
              <a:rPr lang="fa-IR" sz="3200" b="1" dirty="0" smtClean="0">
                <a:cs typeface="B Nazanin" pitchFamily="2" charset="-78"/>
              </a:rPr>
              <a:t>د – تقسیم بندی بر </a:t>
            </a:r>
            <a:r>
              <a:rPr lang="fa-IR" sz="3200" b="1" dirty="0" smtClean="0">
                <a:solidFill>
                  <a:srgbClr val="FF0000"/>
                </a:solidFill>
                <a:cs typeface="B Nazanin" pitchFamily="2" charset="-78"/>
              </a:rPr>
              <a:t>اساس اثر گذاری اراده افراد</a:t>
            </a:r>
          </a:p>
          <a:p>
            <a:pPr algn="r">
              <a:buNone/>
            </a:pPr>
            <a:r>
              <a:rPr lang="fa-IR" sz="3200" b="1" dirty="0" smtClean="0">
                <a:cs typeface="B Nazanin" pitchFamily="2" charset="-78"/>
              </a:rPr>
              <a:t>1 – ریسک هایی که اراده افراد در آن اثر است</a:t>
            </a:r>
          </a:p>
          <a:p>
            <a:pPr algn="r">
              <a:buNone/>
            </a:pPr>
            <a:r>
              <a:rPr lang="fa-IR" sz="3200" b="1" dirty="0" smtClean="0">
                <a:cs typeface="B Nazanin" pitchFamily="2" charset="-78"/>
              </a:rPr>
              <a:t>2 – ریسک هایی که اراده افراد در حدوث آن دخالت ندارد</a:t>
            </a:r>
          </a:p>
          <a:p>
            <a:pPr algn="r">
              <a:buNone/>
            </a:pPr>
            <a:r>
              <a:rPr lang="fa-IR" sz="3200" b="1" dirty="0" smtClean="0">
                <a:cs typeface="B Nazanin" pitchFamily="2" charset="-78"/>
              </a:rPr>
              <a:t>3 – ریسک هایی ناشی از بی احتیاطی، عدم مهارت یا عدم رعیت قوانین</a:t>
            </a:r>
            <a:endParaRPr lang="fa-IR" sz="3200" b="1" dirty="0">
              <a:cs typeface="B Nazanin" pitchFamily="2" charset="-78"/>
            </a:endParaRPr>
          </a:p>
        </p:txBody>
      </p:sp>
      <p:sp>
        <p:nvSpPr>
          <p:cNvPr id="3" name="Title 2"/>
          <p:cNvSpPr>
            <a:spLocks noGrp="1"/>
          </p:cNvSpPr>
          <p:nvPr>
            <p:ph type="title"/>
          </p:nvPr>
        </p:nvSpPr>
        <p:spPr/>
        <p:txBody>
          <a:bodyPr/>
          <a:lstStyle/>
          <a:p>
            <a:r>
              <a:rPr lang="fa-IR" dirty="0" smtClean="0">
                <a:cs typeface="B Nazanin" pitchFamily="2" charset="-78"/>
              </a:rPr>
              <a:t>ادامه انواع طبقه بندی ریسک          </a:t>
            </a:r>
            <a:endParaRPr lang="fa-IR" dirty="0">
              <a:cs typeface="B Nazanin" pitchFamily="2" charset="-78"/>
            </a:endParaRPr>
          </a:p>
        </p:txBody>
      </p:sp>
    </p:spTree>
    <p:extLst>
      <p:ext uri="{BB962C8B-B14F-4D97-AF65-F5344CB8AC3E}">
        <p14:creationId xmlns:p14="http://schemas.microsoft.com/office/powerpoint/2010/main" xmlns="" val="1589284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76872"/>
            <a:ext cx="8229600" cy="4032448"/>
          </a:xfrm>
        </p:spPr>
        <p:txBody>
          <a:bodyPr>
            <a:normAutofit/>
          </a:bodyPr>
          <a:lstStyle/>
          <a:p>
            <a:pPr algn="ctr">
              <a:buNone/>
            </a:pPr>
            <a:r>
              <a:rPr lang="fa-IR" sz="4000" b="1" dirty="0" smtClean="0">
                <a:solidFill>
                  <a:srgbClr val="FF0000"/>
                </a:solidFill>
                <a:cs typeface="B Nazanin" pitchFamily="2" charset="-78"/>
              </a:rPr>
              <a:t>ریسک مالی  </a:t>
            </a:r>
            <a:r>
              <a:rPr lang="fa-IR" sz="4000" b="1" dirty="0" smtClean="0">
                <a:cs typeface="B Nazanin" pitchFamily="2" charset="-78"/>
              </a:rPr>
              <a:t>ریسکی است که نتیجه آن قابل تقویم و سنجش به پول باشد. شامل خسارت های مالی، از دست رفتن سرمایه و منافع تجاری، وقوع انواع حوادث طبیعی، خسارت های وارد به اشخاص مثل هزینه های بیمارستانی، از کر افتادگی و دیات.</a:t>
            </a:r>
          </a:p>
          <a:p>
            <a:pPr algn="ctr"/>
            <a:endParaRPr lang="fa-IR" sz="4000" b="1" dirty="0">
              <a:cs typeface="B Nazanin" pitchFamily="2" charset="-78"/>
            </a:endParaRPr>
          </a:p>
        </p:txBody>
      </p:sp>
      <p:sp>
        <p:nvSpPr>
          <p:cNvPr id="3" name="Title 2"/>
          <p:cNvSpPr>
            <a:spLocks noGrp="1"/>
          </p:cNvSpPr>
          <p:nvPr>
            <p:ph type="title"/>
          </p:nvPr>
        </p:nvSpPr>
        <p:spPr/>
        <p:txBody>
          <a:bodyPr/>
          <a:lstStyle/>
          <a:p>
            <a:r>
              <a:rPr lang="en-US" dirty="0" smtClean="0"/>
              <a:t>Financial Risk</a:t>
            </a:r>
            <a:endParaRPr lang="fa-IR" dirty="0"/>
          </a:p>
        </p:txBody>
      </p:sp>
      <p:pic>
        <p:nvPicPr>
          <p:cNvPr id="4" name="Picture 3" descr="0118c340a3b372523976bfca70ca77f0.jpg"/>
          <p:cNvPicPr>
            <a:picLocks noChangeAspect="1"/>
          </p:cNvPicPr>
          <p:nvPr/>
        </p:nvPicPr>
        <p:blipFill>
          <a:blip r:embed="rId2" cstate="print"/>
          <a:stretch>
            <a:fillRect/>
          </a:stretch>
        </p:blipFill>
        <p:spPr>
          <a:xfrm>
            <a:off x="4860032" y="1"/>
            <a:ext cx="4283968" cy="2132855"/>
          </a:xfrm>
          <a:prstGeom prst="rect">
            <a:avLst/>
          </a:prstGeom>
        </p:spPr>
      </p:pic>
    </p:spTree>
    <p:extLst>
      <p:ext uri="{BB962C8B-B14F-4D97-AF65-F5344CB8AC3E}">
        <p14:creationId xmlns:p14="http://schemas.microsoft.com/office/powerpoint/2010/main" xmlns="" val="1811011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420888"/>
            <a:ext cx="8229600" cy="4251928"/>
          </a:xfrm>
        </p:spPr>
        <p:txBody>
          <a:bodyPr>
            <a:normAutofit/>
          </a:bodyPr>
          <a:lstStyle/>
          <a:p>
            <a:pPr algn="r">
              <a:buNone/>
            </a:pPr>
            <a:r>
              <a:rPr lang="fa-IR" sz="4000" b="1" dirty="0" smtClean="0">
                <a:cs typeface="B Nazanin" pitchFamily="2" charset="-78"/>
              </a:rPr>
              <a:t>در این دسته از ریسکها برای آثار و نتایج وقوع </a:t>
            </a:r>
          </a:p>
          <a:p>
            <a:pPr algn="r">
              <a:buNone/>
            </a:pPr>
            <a:r>
              <a:rPr lang="fa-IR" sz="4000" b="1" dirty="0" smtClean="0">
                <a:cs typeface="B Nazanin" pitchFamily="2" charset="-78"/>
              </a:rPr>
              <a:t>آنها نمیتوان مبلغ مشخصی را تعیین نمود.</a:t>
            </a:r>
          </a:p>
          <a:p>
            <a:pPr algn="r">
              <a:buNone/>
            </a:pPr>
            <a:r>
              <a:rPr lang="fa-IR" sz="4000" b="1" dirty="0" smtClean="0">
                <a:cs typeface="B Nazanin" pitchFamily="2" charset="-78"/>
              </a:rPr>
              <a:t>نمونه ای از این ریسک ها شامل انتخاب نوع شغل، از بین رفتن اعتبار و حیثیت یک شخص یا موسسه میباشد.</a:t>
            </a:r>
            <a:endParaRPr lang="fa-IR" sz="4000" b="1" dirty="0">
              <a:cs typeface="B Nazanin" pitchFamily="2" charset="-78"/>
            </a:endParaRPr>
          </a:p>
        </p:txBody>
      </p:sp>
      <p:sp>
        <p:nvSpPr>
          <p:cNvPr id="3" name="Title 2"/>
          <p:cNvSpPr>
            <a:spLocks noGrp="1"/>
          </p:cNvSpPr>
          <p:nvPr>
            <p:ph type="title"/>
          </p:nvPr>
        </p:nvSpPr>
        <p:spPr>
          <a:xfrm>
            <a:off x="457200" y="274638"/>
            <a:ext cx="4978896" cy="2146250"/>
          </a:xfrm>
        </p:spPr>
        <p:txBody>
          <a:bodyPr/>
          <a:lstStyle/>
          <a:p>
            <a:r>
              <a:rPr lang="en-US" dirty="0" smtClean="0">
                <a:cs typeface="B Nazanin" pitchFamily="2" charset="-78"/>
              </a:rPr>
              <a:t>Non-Financial risk</a:t>
            </a:r>
            <a:r>
              <a:rPr lang="fa-IR" dirty="0" smtClean="0">
                <a:cs typeface="B Nazanin" pitchFamily="2" charset="-78"/>
              </a:rPr>
              <a:t/>
            </a:r>
            <a:br>
              <a:rPr lang="fa-IR" dirty="0" smtClean="0">
                <a:cs typeface="B Nazanin" pitchFamily="2" charset="-78"/>
              </a:rPr>
            </a:br>
            <a:r>
              <a:rPr lang="fa-IR" dirty="0" smtClean="0">
                <a:solidFill>
                  <a:srgbClr val="FF0000"/>
                </a:solidFill>
                <a:cs typeface="B Nazanin" pitchFamily="2" charset="-78"/>
              </a:rPr>
              <a:t>ريسك هاي غير مالي    </a:t>
            </a:r>
            <a:endParaRPr lang="fa-IR" dirty="0">
              <a:solidFill>
                <a:srgbClr val="FF0000"/>
              </a:solidFill>
              <a:cs typeface="B Nazanin" pitchFamily="2" charset="-78"/>
            </a:endParaRPr>
          </a:p>
        </p:txBody>
      </p:sp>
      <p:pic>
        <p:nvPicPr>
          <p:cNvPr id="4" name="Picture 3" descr="imagesCALZOGDH.jpg"/>
          <p:cNvPicPr>
            <a:picLocks noChangeAspect="1"/>
          </p:cNvPicPr>
          <p:nvPr/>
        </p:nvPicPr>
        <p:blipFill>
          <a:blip r:embed="rId2" cstate="print"/>
          <a:stretch>
            <a:fillRect/>
          </a:stretch>
        </p:blipFill>
        <p:spPr>
          <a:xfrm>
            <a:off x="5652120" y="188640"/>
            <a:ext cx="3312368" cy="2232248"/>
          </a:xfrm>
          <a:prstGeom prst="rect">
            <a:avLst/>
          </a:prstGeom>
        </p:spPr>
      </p:pic>
    </p:spTree>
    <p:extLst>
      <p:ext uri="{BB962C8B-B14F-4D97-AF65-F5344CB8AC3E}">
        <p14:creationId xmlns:p14="http://schemas.microsoft.com/office/powerpoint/2010/main" xmlns="" val="3402239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636912"/>
            <a:ext cx="8229600" cy="3816424"/>
          </a:xfrm>
        </p:spPr>
        <p:txBody>
          <a:bodyPr>
            <a:normAutofit/>
          </a:bodyPr>
          <a:lstStyle/>
          <a:p>
            <a:pPr algn="ctr">
              <a:buNone/>
            </a:pPr>
            <a:r>
              <a:rPr lang="fa-IR" sz="4000" b="1" dirty="0" smtClean="0">
                <a:cs typeface="B Nazanin" pitchFamily="2" charset="-78"/>
              </a:rPr>
              <a:t>ریسک های حقیقی یا خالص  نتیجه آن  بروز خسارت یا ثبات وضعیت قبلی و عدم بروز خسارت </a:t>
            </a:r>
            <a:endParaRPr lang="en-US" sz="4000" b="1" dirty="0" smtClean="0">
              <a:cs typeface="B Nazanin" pitchFamily="2" charset="-78"/>
            </a:endParaRPr>
          </a:p>
          <a:p>
            <a:pPr algn="ctr">
              <a:buNone/>
            </a:pPr>
            <a:r>
              <a:rPr lang="fa-IR" sz="4000" b="1" dirty="0" smtClean="0">
                <a:cs typeface="B Nazanin" pitchFamily="2" charset="-78"/>
              </a:rPr>
              <a:t>الکتریسیته، حمل و نقل دستی بار و داربست نمونه هایی از این ریسک هستند.</a:t>
            </a:r>
            <a:endParaRPr lang="fa-IR" sz="4000" b="1" dirty="0">
              <a:cs typeface="B Nazanin" pitchFamily="2" charset="-78"/>
            </a:endParaRPr>
          </a:p>
        </p:txBody>
      </p:sp>
      <p:sp>
        <p:nvSpPr>
          <p:cNvPr id="3" name="Title 2"/>
          <p:cNvSpPr>
            <a:spLocks noGrp="1"/>
          </p:cNvSpPr>
          <p:nvPr>
            <p:ph type="title"/>
          </p:nvPr>
        </p:nvSpPr>
        <p:spPr>
          <a:xfrm>
            <a:off x="467544" y="0"/>
            <a:ext cx="3816424" cy="2420888"/>
          </a:xfrm>
        </p:spPr>
        <p:txBody>
          <a:bodyPr>
            <a:normAutofit/>
          </a:bodyPr>
          <a:lstStyle/>
          <a:p>
            <a:r>
              <a:rPr lang="en-US" dirty="0" smtClean="0">
                <a:cs typeface="B Nazanin" pitchFamily="2" charset="-78"/>
              </a:rPr>
              <a:t>Pure Risk</a:t>
            </a:r>
            <a:r>
              <a:rPr lang="fa-IR" dirty="0" smtClean="0">
                <a:cs typeface="B Nazanin" pitchFamily="2" charset="-78"/>
              </a:rPr>
              <a:t/>
            </a:r>
            <a:br>
              <a:rPr lang="fa-IR" dirty="0" smtClean="0">
                <a:cs typeface="B Nazanin" pitchFamily="2" charset="-78"/>
              </a:rPr>
            </a:br>
            <a:r>
              <a:rPr lang="fa-IR" dirty="0" smtClean="0">
                <a:solidFill>
                  <a:srgbClr val="00B0F0"/>
                </a:solidFill>
                <a:cs typeface="B Nazanin" pitchFamily="2" charset="-78"/>
              </a:rPr>
              <a:t>ريسك هاي خالص</a:t>
            </a:r>
            <a:r>
              <a:rPr lang="fa-IR" dirty="0" smtClean="0"/>
              <a:t/>
            </a:r>
            <a:br>
              <a:rPr lang="fa-IR" dirty="0" smtClean="0"/>
            </a:br>
            <a:endParaRPr lang="fa-IR" dirty="0"/>
          </a:p>
        </p:txBody>
      </p:sp>
      <p:pic>
        <p:nvPicPr>
          <p:cNvPr id="4" name="Picture 3" descr="imagesCAKLQQ69.jpg"/>
          <p:cNvPicPr>
            <a:picLocks noChangeAspect="1"/>
          </p:cNvPicPr>
          <p:nvPr/>
        </p:nvPicPr>
        <p:blipFill>
          <a:blip r:embed="rId2" cstate="print"/>
          <a:stretch>
            <a:fillRect/>
          </a:stretch>
        </p:blipFill>
        <p:spPr>
          <a:xfrm>
            <a:off x="4499992" y="0"/>
            <a:ext cx="3960440" cy="2420888"/>
          </a:xfrm>
          <a:prstGeom prst="rect">
            <a:avLst/>
          </a:prstGeom>
        </p:spPr>
      </p:pic>
    </p:spTree>
    <p:extLst>
      <p:ext uri="{BB962C8B-B14F-4D97-AF65-F5344CB8AC3E}">
        <p14:creationId xmlns:p14="http://schemas.microsoft.com/office/powerpoint/2010/main" xmlns="" val="2692298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492896"/>
            <a:ext cx="8229600" cy="4035904"/>
          </a:xfrm>
        </p:spPr>
        <p:txBody>
          <a:bodyPr>
            <a:normAutofit/>
          </a:bodyPr>
          <a:lstStyle/>
          <a:p>
            <a:pPr marL="109728" indent="0" algn="ctr">
              <a:buNone/>
            </a:pPr>
            <a:r>
              <a:rPr lang="fa-IR" sz="4000" b="1" dirty="0" smtClean="0">
                <a:solidFill>
                  <a:srgbClr val="00B0F0"/>
                </a:solidFill>
                <a:cs typeface="B Nazanin" pitchFamily="2" charset="-78"/>
              </a:rPr>
              <a:t>ریسک های سوداگرانه یا شرطی :</a:t>
            </a:r>
            <a:endParaRPr lang="en-US" sz="4000" b="1" dirty="0" smtClean="0">
              <a:solidFill>
                <a:srgbClr val="00B0F0"/>
              </a:solidFill>
              <a:cs typeface="B Nazanin" pitchFamily="2" charset="-78"/>
            </a:endParaRPr>
          </a:p>
          <a:p>
            <a:pPr marL="109728" indent="0" algn="ctr">
              <a:buNone/>
            </a:pPr>
            <a:r>
              <a:rPr lang="fa-IR" sz="4000" b="1" dirty="0" smtClean="0">
                <a:cs typeface="B Nazanin" pitchFamily="2" charset="-78"/>
              </a:rPr>
              <a:t>در این دسته از ریسکها  علاوه بر احتمال وقوع حادثه بروز خسارت و زیان، امکان تحصیل مال یا منفعت هم وجود دارد مثل تولید یک محصول جدید یا شرکت در یک سرمایه گذاری جدید، فروش نقدی ، نسیه و اعتباری</a:t>
            </a:r>
            <a:endParaRPr lang="fa-IR" sz="4000" b="1" dirty="0">
              <a:cs typeface="B Nazanin" pitchFamily="2" charset="-78"/>
            </a:endParaRPr>
          </a:p>
        </p:txBody>
      </p:sp>
      <p:sp>
        <p:nvSpPr>
          <p:cNvPr id="3" name="Title 2"/>
          <p:cNvSpPr>
            <a:spLocks noGrp="1"/>
          </p:cNvSpPr>
          <p:nvPr>
            <p:ph type="title"/>
          </p:nvPr>
        </p:nvSpPr>
        <p:spPr>
          <a:xfrm>
            <a:off x="2627784" y="274638"/>
            <a:ext cx="3672408" cy="2074242"/>
          </a:xfrm>
        </p:spPr>
        <p:txBody>
          <a:bodyPr/>
          <a:lstStyle/>
          <a:p>
            <a:endParaRPr lang="fa-IR" dirty="0"/>
          </a:p>
        </p:txBody>
      </p:sp>
      <p:pic>
        <p:nvPicPr>
          <p:cNvPr id="4" name="Picture 3" descr="imagesCAN2O7BP.jpg"/>
          <p:cNvPicPr>
            <a:picLocks noChangeAspect="1"/>
          </p:cNvPicPr>
          <p:nvPr/>
        </p:nvPicPr>
        <p:blipFill>
          <a:blip r:embed="rId2" cstate="print"/>
          <a:stretch>
            <a:fillRect/>
          </a:stretch>
        </p:blipFill>
        <p:spPr>
          <a:xfrm>
            <a:off x="1907704" y="0"/>
            <a:ext cx="5400600" cy="2475781"/>
          </a:xfrm>
          <a:prstGeom prst="rect">
            <a:avLst/>
          </a:prstGeom>
        </p:spPr>
      </p:pic>
    </p:spTree>
    <p:extLst>
      <p:ext uri="{BB962C8B-B14F-4D97-AF65-F5344CB8AC3E}">
        <p14:creationId xmlns:p14="http://schemas.microsoft.com/office/powerpoint/2010/main" xmlns="" val="3113563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276872"/>
            <a:ext cx="8229600" cy="3675864"/>
          </a:xfrm>
        </p:spPr>
        <p:txBody>
          <a:bodyPr>
            <a:normAutofit/>
          </a:bodyPr>
          <a:lstStyle/>
          <a:p>
            <a:pPr algn="r">
              <a:buNone/>
            </a:pPr>
            <a:r>
              <a:rPr lang="fa-IR" sz="3600" b="1" dirty="0" smtClean="0">
                <a:cs typeface="B Nazanin" pitchFamily="2" charset="-78"/>
              </a:rPr>
              <a:t>ریسک های اساسی ریسک هایی هستند که از کنترل افراد و انسان ها خارج میباشند و آثار آن نیز مردم زیادی را در بر میگیرد و منافع مالی و </a:t>
            </a:r>
            <a:r>
              <a:rPr lang="en-US" sz="3600" b="1" dirty="0" smtClean="0">
                <a:cs typeface="B Nazanin" pitchFamily="2" charset="-78"/>
              </a:rPr>
              <a:t> </a:t>
            </a:r>
            <a:r>
              <a:rPr lang="fa-IR" sz="3600" b="1" dirty="0" smtClean="0">
                <a:cs typeface="B Nazanin" pitchFamily="2" charset="-78"/>
              </a:rPr>
              <a:t>حیاتی آنها را تهدیدمیکند مثل طوفان، سیل ، زمین لرزه خشکسالی و بلایای طبیعی،جنگ، شورش ،مداخلات سیاسی ،تورم  و بیکاری.</a:t>
            </a:r>
            <a:endParaRPr lang="fa-IR" sz="3600" b="1" dirty="0">
              <a:cs typeface="B Nazanin" pitchFamily="2" charset="-78"/>
            </a:endParaRPr>
          </a:p>
        </p:txBody>
      </p:sp>
      <p:sp>
        <p:nvSpPr>
          <p:cNvPr id="3" name="Title 2"/>
          <p:cNvSpPr>
            <a:spLocks noGrp="1"/>
          </p:cNvSpPr>
          <p:nvPr>
            <p:ph type="title"/>
          </p:nvPr>
        </p:nvSpPr>
        <p:spPr>
          <a:xfrm>
            <a:off x="457200" y="274638"/>
            <a:ext cx="4618856" cy="1858218"/>
          </a:xfrm>
        </p:spPr>
        <p:txBody>
          <a:bodyPr/>
          <a:lstStyle/>
          <a:p>
            <a:r>
              <a:rPr lang="en-US" dirty="0" smtClean="0"/>
              <a:t>Fundamental risk</a:t>
            </a:r>
            <a:r>
              <a:rPr lang="fa-IR" dirty="0" smtClean="0"/>
              <a:t/>
            </a:r>
            <a:br>
              <a:rPr lang="fa-IR" dirty="0" smtClean="0"/>
            </a:br>
            <a:r>
              <a:rPr lang="fa-IR" dirty="0" smtClean="0">
                <a:solidFill>
                  <a:srgbClr val="00B050"/>
                </a:solidFill>
                <a:cs typeface="B Nazanin" pitchFamily="2" charset="-78"/>
              </a:rPr>
              <a:t>ريسك هاي اساسي</a:t>
            </a:r>
            <a:endParaRPr lang="fa-IR" dirty="0">
              <a:solidFill>
                <a:srgbClr val="00B050"/>
              </a:solidFill>
              <a:cs typeface="B Nazanin" pitchFamily="2" charset="-78"/>
            </a:endParaRPr>
          </a:p>
        </p:txBody>
      </p:sp>
      <p:pic>
        <p:nvPicPr>
          <p:cNvPr id="4" name="Picture 3" descr="[WallpapersMania]_vol157-046.jpg"/>
          <p:cNvPicPr>
            <a:picLocks noChangeAspect="1"/>
          </p:cNvPicPr>
          <p:nvPr/>
        </p:nvPicPr>
        <p:blipFill>
          <a:blip r:embed="rId2" cstate="print"/>
          <a:stretch>
            <a:fillRect/>
          </a:stretch>
        </p:blipFill>
        <p:spPr>
          <a:xfrm>
            <a:off x="5255568" y="0"/>
            <a:ext cx="3888432" cy="2276872"/>
          </a:xfrm>
          <a:prstGeom prst="rect">
            <a:avLst/>
          </a:prstGeom>
        </p:spPr>
      </p:pic>
    </p:spTree>
    <p:extLst>
      <p:ext uri="{BB962C8B-B14F-4D97-AF65-F5344CB8AC3E}">
        <p14:creationId xmlns:p14="http://schemas.microsoft.com/office/powerpoint/2010/main" xmlns="" val="855411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2780928"/>
            <a:ext cx="8229600" cy="3531848"/>
          </a:xfrm>
        </p:spPr>
        <p:txBody>
          <a:bodyPr>
            <a:normAutofit/>
          </a:bodyPr>
          <a:lstStyle/>
          <a:p>
            <a:pPr algn="ctr">
              <a:buNone/>
            </a:pPr>
            <a:r>
              <a:rPr lang="fa-IR" sz="4000" b="1" dirty="0" smtClean="0">
                <a:cs typeface="B Nazanin" pitchFamily="2" charset="-78"/>
              </a:rPr>
              <a:t>ریسک های جزیی یا خاص ریسک هایی هستند که رفتار و اراده آدمی در پیدایش و دامنه تآثیرات آن نقش موثری ایفا میکند. سرقت ، انواع تصادفات  جاده ای و دریایی وحوادث ترافیکی  </a:t>
            </a:r>
            <a:endParaRPr lang="fa-IR" sz="4000" b="1" dirty="0">
              <a:cs typeface="B Nazanin" pitchFamily="2" charset="-78"/>
            </a:endParaRPr>
          </a:p>
        </p:txBody>
      </p:sp>
      <p:sp>
        <p:nvSpPr>
          <p:cNvPr id="3" name="Title 2"/>
          <p:cNvSpPr>
            <a:spLocks noGrp="1"/>
          </p:cNvSpPr>
          <p:nvPr>
            <p:ph type="title"/>
          </p:nvPr>
        </p:nvSpPr>
        <p:spPr>
          <a:xfrm>
            <a:off x="0" y="188640"/>
            <a:ext cx="5122912" cy="2650306"/>
          </a:xfrm>
        </p:spPr>
        <p:txBody>
          <a:bodyPr/>
          <a:lstStyle/>
          <a:p>
            <a:r>
              <a:rPr lang="en-US" dirty="0" smtClean="0"/>
              <a:t>Particular risk</a:t>
            </a:r>
            <a:r>
              <a:rPr lang="fa-IR" dirty="0" smtClean="0">
                <a:cs typeface="B Nazanin" pitchFamily="2" charset="-78"/>
              </a:rPr>
              <a:t/>
            </a:r>
            <a:br>
              <a:rPr lang="fa-IR" dirty="0" smtClean="0">
                <a:cs typeface="B Nazanin" pitchFamily="2" charset="-78"/>
              </a:rPr>
            </a:br>
            <a:r>
              <a:rPr lang="fa-IR" dirty="0" smtClean="0">
                <a:solidFill>
                  <a:srgbClr val="00B050"/>
                </a:solidFill>
                <a:cs typeface="B Nazanin" pitchFamily="2" charset="-78"/>
              </a:rPr>
              <a:t>ريسك هاي جزيي يا خاص</a:t>
            </a:r>
            <a:endParaRPr lang="fa-IR" dirty="0">
              <a:solidFill>
                <a:srgbClr val="00B050"/>
              </a:solidFill>
            </a:endParaRPr>
          </a:p>
        </p:txBody>
      </p:sp>
      <p:pic>
        <p:nvPicPr>
          <p:cNvPr id="4" name="Picture 3" descr="nf00093442-3.jpg"/>
          <p:cNvPicPr>
            <a:picLocks noChangeAspect="1"/>
          </p:cNvPicPr>
          <p:nvPr/>
        </p:nvPicPr>
        <p:blipFill>
          <a:blip r:embed="rId2" cstate="print"/>
          <a:stretch>
            <a:fillRect/>
          </a:stretch>
        </p:blipFill>
        <p:spPr>
          <a:xfrm>
            <a:off x="5364088" y="0"/>
            <a:ext cx="3208412" cy="2708920"/>
          </a:xfrm>
          <a:prstGeom prst="rect">
            <a:avLst/>
          </a:prstGeom>
        </p:spPr>
      </p:pic>
    </p:spTree>
    <p:extLst>
      <p:ext uri="{BB962C8B-B14F-4D97-AF65-F5344CB8AC3E}">
        <p14:creationId xmlns:p14="http://schemas.microsoft.com/office/powerpoint/2010/main" xmlns="" val="2898546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376672"/>
          </a:xfrm>
        </p:spPr>
        <p:txBody>
          <a:bodyPr>
            <a:noAutofit/>
          </a:bodyPr>
          <a:lstStyle/>
          <a:p>
            <a:pPr algn="r">
              <a:buNone/>
            </a:pPr>
            <a:r>
              <a:rPr lang="en-US" sz="3600" b="1" dirty="0" smtClean="0">
                <a:solidFill>
                  <a:srgbClr val="FF0000"/>
                </a:solidFill>
                <a:cs typeface="B Nazanin" pitchFamily="2" charset="-78"/>
              </a:rPr>
              <a:t>Hazard risk</a:t>
            </a:r>
          </a:p>
          <a:p>
            <a:pPr algn="r">
              <a:buNone/>
            </a:pPr>
            <a:r>
              <a:rPr lang="fa-IR" sz="3600" b="1" dirty="0" smtClean="0">
                <a:cs typeface="B Nazanin" pitchFamily="2" charset="-78"/>
              </a:rPr>
              <a:t>وقوع هر حادثه معلول دو دسته از عوامل هست  : </a:t>
            </a:r>
          </a:p>
          <a:p>
            <a:pPr algn="r">
              <a:buNone/>
            </a:pPr>
            <a:endParaRPr lang="fa-IR" sz="3600" b="1" dirty="0" smtClean="0">
              <a:cs typeface="B Nazanin" pitchFamily="2" charset="-78"/>
            </a:endParaRPr>
          </a:p>
          <a:p>
            <a:pPr algn="r">
              <a:buNone/>
            </a:pPr>
            <a:r>
              <a:rPr lang="fa-IR" sz="3600" b="1" dirty="0" smtClean="0">
                <a:cs typeface="B Nazanin" pitchFamily="2" charset="-78"/>
              </a:rPr>
              <a:t>1 – علت ابتدایی یا مستقیم بروز خسارت مانند عوامل طبیعی،آتش سوزی، حوادث، تصادف، سرقت</a:t>
            </a:r>
          </a:p>
          <a:p>
            <a:pPr algn="r">
              <a:buNone/>
            </a:pPr>
            <a:r>
              <a:rPr lang="fa-IR" sz="3600" b="1" dirty="0" smtClean="0">
                <a:cs typeface="B Nazanin" pitchFamily="2" charset="-78"/>
              </a:rPr>
              <a:t>2 – شرایط و عوامل در تشدید یا افزایش احتمال بروز خسارت و شدت آن. این شرایط و عوامل را مخاطره مینامند.</a:t>
            </a:r>
            <a:endParaRPr lang="fa-IR" sz="3600" b="1" dirty="0">
              <a:cs typeface="B Nazanin" pitchFamily="2" charset="-78"/>
            </a:endParaRPr>
          </a:p>
        </p:txBody>
      </p:sp>
      <p:sp>
        <p:nvSpPr>
          <p:cNvPr id="3" name="Title 2"/>
          <p:cNvSpPr>
            <a:spLocks noGrp="1"/>
          </p:cNvSpPr>
          <p:nvPr>
            <p:ph type="title"/>
          </p:nvPr>
        </p:nvSpPr>
        <p:spPr/>
        <p:txBody>
          <a:bodyPr/>
          <a:lstStyle/>
          <a:p>
            <a:r>
              <a:rPr lang="fa-IR" dirty="0" smtClean="0">
                <a:solidFill>
                  <a:srgbClr val="00B050"/>
                </a:solidFill>
                <a:cs typeface="B Nazanin" pitchFamily="2" charset="-78"/>
              </a:rPr>
              <a:t>مخاطره و عوامل تشدید خطر </a:t>
            </a:r>
            <a:r>
              <a:rPr lang="fa-IR" dirty="0">
                <a:solidFill>
                  <a:srgbClr val="00B050"/>
                </a:solidFill>
                <a:cs typeface="B Nazanin" pitchFamily="2" charset="-78"/>
              </a:rPr>
              <a:t> </a:t>
            </a:r>
            <a:r>
              <a:rPr lang="fa-IR" dirty="0" smtClean="0">
                <a:solidFill>
                  <a:srgbClr val="00B050"/>
                </a:solidFill>
                <a:cs typeface="B Nazanin" pitchFamily="2" charset="-78"/>
              </a:rPr>
              <a:t>           </a:t>
            </a:r>
            <a:endParaRPr lang="fa-IR" dirty="0">
              <a:solidFill>
                <a:srgbClr val="00B050"/>
              </a:solidFill>
              <a:cs typeface="B Nazanin" pitchFamily="2" charset="-78"/>
            </a:endParaRPr>
          </a:p>
        </p:txBody>
      </p:sp>
    </p:spTree>
    <p:extLst>
      <p:ext uri="{BB962C8B-B14F-4D97-AF65-F5344CB8AC3E}">
        <p14:creationId xmlns:p14="http://schemas.microsoft.com/office/powerpoint/2010/main" xmlns="" val="286398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92696"/>
            <a:ext cx="7772400" cy="1325705"/>
          </a:xfrm>
        </p:spPr>
        <p:txBody>
          <a:bodyPr>
            <a:normAutofit/>
          </a:bodyPr>
          <a:lstStyle/>
          <a:p>
            <a:r>
              <a:rPr lang="fa-IR" sz="6000" b="1" dirty="0" smtClean="0">
                <a:solidFill>
                  <a:srgbClr val="FF0000"/>
                </a:solidFill>
                <a:cs typeface="B Nazanin" pitchFamily="2" charset="-78"/>
              </a:rPr>
              <a:t>مدريت ريسك</a:t>
            </a:r>
            <a:endParaRPr lang="en-US" sz="6000" b="1" dirty="0">
              <a:solidFill>
                <a:srgbClr val="FF0000"/>
              </a:solidFill>
              <a:cs typeface="B Nazanin" pitchFamily="2" charset="-78"/>
            </a:endParaRPr>
          </a:p>
        </p:txBody>
      </p:sp>
      <p:sp>
        <p:nvSpPr>
          <p:cNvPr id="3" name="Subtitle 2"/>
          <p:cNvSpPr>
            <a:spLocks noGrp="1"/>
          </p:cNvSpPr>
          <p:nvPr>
            <p:ph type="subTitle" idx="1"/>
          </p:nvPr>
        </p:nvSpPr>
        <p:spPr>
          <a:xfrm>
            <a:off x="899592" y="2708920"/>
            <a:ext cx="7198568" cy="2030383"/>
          </a:xfrm>
        </p:spPr>
        <p:txBody>
          <a:bodyPr>
            <a:normAutofit/>
          </a:bodyPr>
          <a:lstStyle/>
          <a:p>
            <a:r>
              <a:rPr lang="fa-IR" b="1" dirty="0" smtClean="0">
                <a:solidFill>
                  <a:srgbClr val="002060"/>
                </a:solidFill>
                <a:cs typeface="B Nazanin" pitchFamily="2" charset="-78"/>
              </a:rPr>
              <a:t>اصطلاح مديريت ريسك براي اولين بار توسط دو نويسنده آمريكايي به نام هاي مهر وهجز در سال 1963در كتابي تحت عنوان ”مدريت ريسك در سازمان هاي تجاري“ مطرح شد.</a:t>
            </a:r>
            <a:endParaRPr lang="en-US" b="1" dirty="0">
              <a:solidFill>
                <a:srgbClr val="002060"/>
              </a:solidFill>
              <a:cs typeface="B Nazanin"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603856"/>
          </a:xfrm>
        </p:spPr>
        <p:txBody>
          <a:bodyPr>
            <a:normAutofit/>
          </a:bodyPr>
          <a:lstStyle/>
          <a:p>
            <a:pPr algn="r">
              <a:buNone/>
            </a:pPr>
            <a:r>
              <a:rPr lang="fa-IR" sz="3600" b="1" dirty="0" smtClean="0">
                <a:cs typeface="B Nazanin" pitchFamily="2" charset="-78"/>
              </a:rPr>
              <a:t>مخاطره عبارت است از شرایط و اوضاع و احولی که ضمینه را برای بروز خسارت و افزایش صدمات بدنی و خسارات مالی را فراهم مینماید</a:t>
            </a:r>
          </a:p>
          <a:p>
            <a:pPr algn="r"/>
            <a:endParaRPr lang="fa-IR" sz="3600" b="1" dirty="0">
              <a:cs typeface="B Nazanin" pitchFamily="2" charset="-78"/>
            </a:endParaRPr>
          </a:p>
          <a:p>
            <a:pPr algn="r">
              <a:buNone/>
            </a:pPr>
            <a:r>
              <a:rPr lang="fa-IR" sz="3600" b="1" dirty="0" smtClean="0">
                <a:cs typeface="B Nazanin" pitchFamily="2" charset="-78"/>
              </a:rPr>
              <a:t>مدیر ریسک در بررسی های خود هر دو جنبه خطر و مخاطره را باید مورد بررسی قرار دهد.</a:t>
            </a:r>
            <a:endParaRPr lang="fa-IR" sz="3600" b="1" dirty="0">
              <a:cs typeface="B Nazanin" pitchFamily="2" charset="-78"/>
            </a:endParaRPr>
          </a:p>
        </p:txBody>
      </p:sp>
      <p:sp>
        <p:nvSpPr>
          <p:cNvPr id="3" name="Title 2"/>
          <p:cNvSpPr>
            <a:spLocks noGrp="1"/>
          </p:cNvSpPr>
          <p:nvPr>
            <p:ph type="title"/>
          </p:nvPr>
        </p:nvSpPr>
        <p:spPr/>
        <p:txBody>
          <a:bodyPr/>
          <a:lstStyle/>
          <a:p>
            <a:r>
              <a:rPr lang="fa-IR" dirty="0" smtClean="0">
                <a:cs typeface="B Nazanin" pitchFamily="2" charset="-78"/>
              </a:rPr>
              <a:t>مخاطره                             </a:t>
            </a:r>
            <a:endParaRPr lang="fa-IR" dirty="0">
              <a:cs typeface="B Nazanin" pitchFamily="2" charset="-78"/>
            </a:endParaRPr>
          </a:p>
        </p:txBody>
      </p:sp>
      <p:pic>
        <p:nvPicPr>
          <p:cNvPr id="4" name="Picture 3" descr="Risk%20avoidance%20300.jpg"/>
          <p:cNvPicPr>
            <a:picLocks noChangeAspect="1"/>
          </p:cNvPicPr>
          <p:nvPr/>
        </p:nvPicPr>
        <p:blipFill>
          <a:blip r:embed="rId2" cstate="print"/>
          <a:stretch>
            <a:fillRect/>
          </a:stretch>
        </p:blipFill>
        <p:spPr>
          <a:xfrm>
            <a:off x="4716016" y="4941168"/>
            <a:ext cx="3810000" cy="1916832"/>
          </a:xfrm>
          <a:prstGeom prst="rect">
            <a:avLst/>
          </a:prstGeom>
        </p:spPr>
      </p:pic>
    </p:spTree>
    <p:extLst>
      <p:ext uri="{BB962C8B-B14F-4D97-AF65-F5344CB8AC3E}">
        <p14:creationId xmlns:p14="http://schemas.microsoft.com/office/powerpoint/2010/main" xmlns="" val="1581490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060848"/>
            <a:ext cx="8229600" cy="4525963"/>
          </a:xfrm>
        </p:spPr>
        <p:txBody>
          <a:bodyPr>
            <a:normAutofit lnSpcReduction="10000"/>
          </a:bodyPr>
          <a:lstStyle/>
          <a:p>
            <a:pPr algn="r">
              <a:buNone/>
            </a:pPr>
            <a:r>
              <a:rPr lang="en-US" sz="2800" b="1" dirty="0" smtClean="0">
                <a:cs typeface="B Nazanin" pitchFamily="2" charset="-78"/>
              </a:rPr>
              <a:t>Physical hazards </a:t>
            </a:r>
            <a:r>
              <a:rPr lang="fa-IR" sz="3600" b="1" dirty="0" smtClean="0">
                <a:cs typeface="B Nazanin" pitchFamily="2" charset="-78"/>
              </a:rPr>
              <a:t>الف ) مخاطرات فیزیکی  </a:t>
            </a:r>
            <a:r>
              <a:rPr lang="fa-IR" sz="2800" b="1" dirty="0" smtClean="0">
                <a:cs typeface="B Nazanin" pitchFamily="2" charset="-78"/>
              </a:rPr>
              <a:t>                 </a:t>
            </a:r>
          </a:p>
          <a:p>
            <a:pPr algn="r">
              <a:buNone/>
            </a:pPr>
            <a:r>
              <a:rPr lang="fa-IR" sz="2800" b="1" dirty="0" smtClean="0">
                <a:cs typeface="B Nazanin" pitchFamily="2" charset="-78"/>
              </a:rPr>
              <a:t>مخاطراتی هستند که ناشی از حالات و خواص فیزیکی موضوع در معرض خطر است.</a:t>
            </a:r>
          </a:p>
          <a:p>
            <a:pPr algn="r">
              <a:buNone/>
            </a:pPr>
            <a:r>
              <a:rPr lang="fa-IR" sz="2800" b="1" dirty="0" smtClean="0">
                <a:cs typeface="B Nazanin" pitchFamily="2" charset="-78"/>
              </a:rPr>
              <a:t>تشدید فیزیکی خطر ، وضعیت ناشی از خصوصیات مادی یک شی است به عنوان مثال  در تصادف یک اتومبیل در جاده یخبندان ، یخبندان  بودن جاده جاده ، تشدید خطر و برخورد اتومبیل دلیل خطر است. </a:t>
            </a:r>
          </a:p>
          <a:p>
            <a:pPr algn="r">
              <a:buNone/>
            </a:pPr>
            <a:r>
              <a:rPr lang="fa-IR" sz="2800" b="1" dirty="0" smtClean="0">
                <a:cs typeface="B Nazanin" pitchFamily="2" charset="-78"/>
              </a:rPr>
              <a:t>تشدید خطر ممکن است در کنترل انسان باشد( سرعت غیر مجاز ) یا در کنترل انسان نباشد (شرایط جوی بد )</a:t>
            </a:r>
            <a:endParaRPr lang="fa-IR" sz="2800" b="1" dirty="0">
              <a:cs typeface="B Nazanin" pitchFamily="2" charset="-78"/>
            </a:endParaRPr>
          </a:p>
        </p:txBody>
      </p:sp>
      <p:sp>
        <p:nvSpPr>
          <p:cNvPr id="3" name="Title 2"/>
          <p:cNvSpPr>
            <a:spLocks noGrp="1"/>
          </p:cNvSpPr>
          <p:nvPr>
            <p:ph type="title"/>
          </p:nvPr>
        </p:nvSpPr>
        <p:spPr/>
        <p:txBody>
          <a:bodyPr/>
          <a:lstStyle/>
          <a:p>
            <a:r>
              <a:rPr lang="fa-IR" dirty="0" smtClean="0">
                <a:cs typeface="B Nazanin" pitchFamily="2" charset="-78"/>
              </a:rPr>
              <a:t>انواع مخاطرات                       </a:t>
            </a:r>
            <a:endParaRPr lang="fa-IR" dirty="0">
              <a:cs typeface="B Nazanin" pitchFamily="2" charset="-78"/>
            </a:endParaRPr>
          </a:p>
        </p:txBody>
      </p:sp>
    </p:spTree>
    <p:extLst>
      <p:ext uri="{BB962C8B-B14F-4D97-AF65-F5344CB8AC3E}">
        <p14:creationId xmlns:p14="http://schemas.microsoft.com/office/powerpoint/2010/main" xmlns="" val="1600427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fa-IR" sz="3600" b="1" dirty="0" smtClean="0">
                <a:cs typeface="B Nazanin" pitchFamily="2" charset="-78"/>
              </a:rPr>
              <a:t>مخاطرات اخلاقی – روانی</a:t>
            </a:r>
          </a:p>
          <a:p>
            <a:pPr algn="ctr">
              <a:buNone/>
            </a:pPr>
            <a:r>
              <a:rPr lang="fa-IR" b="1" dirty="0" smtClean="0">
                <a:cs typeface="B Nazanin" pitchFamily="2" charset="-78"/>
              </a:rPr>
              <a:t>مخاطره روانی عبارت است از مخاطره ای که ناشی از شرایط و حالات روانی فرد میباشد و با ذهنیت فرد رابطه مستقیم دارد مانند رانندگی با سرعت زیاد برای جلب توجه و یا ارتکاب تخلفات عدیده رانندگی. </a:t>
            </a:r>
          </a:p>
          <a:p>
            <a:pPr algn="ctr">
              <a:buNone/>
            </a:pPr>
            <a:r>
              <a:rPr lang="fa-IR" b="1" dirty="0" smtClean="0">
                <a:cs typeface="B Nazanin" pitchFamily="2" charset="-78"/>
              </a:rPr>
              <a:t>ارایه اطلاعات نادرست توسط بیمه گذار به بیمه گر ویا عدم انجام تکالیف تعریف شده بیمه گذار در حفظ و حراست از موضوع بیمه به جهت جلوگیری از بروز و توسعه خسارت ویا  انجام تخلفات رانندگی صرفاٌ به دلیل داشتن بیمه نامه، نمونه هایی از مخاطرات هستند.</a:t>
            </a:r>
            <a:endParaRPr lang="fa-IR" b="1" dirty="0">
              <a:cs typeface="B Nazanin" pitchFamily="2" charset="-78"/>
            </a:endParaRPr>
          </a:p>
        </p:txBody>
      </p:sp>
      <p:sp>
        <p:nvSpPr>
          <p:cNvPr id="3" name="Title 2"/>
          <p:cNvSpPr>
            <a:spLocks noGrp="1"/>
          </p:cNvSpPr>
          <p:nvPr>
            <p:ph type="title"/>
          </p:nvPr>
        </p:nvSpPr>
        <p:spPr/>
        <p:txBody>
          <a:bodyPr/>
          <a:lstStyle/>
          <a:p>
            <a:r>
              <a:rPr lang="fa-IR" dirty="0" smtClean="0"/>
              <a:t>     </a:t>
            </a:r>
            <a:r>
              <a:rPr lang="en-US" dirty="0" smtClean="0"/>
              <a:t>Moral and morale Hazards</a:t>
            </a:r>
            <a:endParaRPr lang="fa-IR" dirty="0"/>
          </a:p>
        </p:txBody>
      </p:sp>
    </p:spTree>
    <p:extLst>
      <p:ext uri="{BB962C8B-B14F-4D97-AF65-F5344CB8AC3E}">
        <p14:creationId xmlns:p14="http://schemas.microsoft.com/office/powerpoint/2010/main" xmlns="" val="2178585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132856"/>
            <a:ext cx="8229600" cy="4525963"/>
          </a:xfrm>
        </p:spPr>
        <p:txBody>
          <a:bodyPr/>
          <a:lstStyle/>
          <a:p>
            <a:pPr algn="r">
              <a:buNone/>
            </a:pPr>
            <a:r>
              <a:rPr lang="fa-IR" sz="3200" b="1" dirty="0" smtClean="0">
                <a:cs typeface="B Nazanin" pitchFamily="2" charset="-78"/>
              </a:rPr>
              <a:t>الف – ریسک نرخ ارز : </a:t>
            </a:r>
            <a:r>
              <a:rPr lang="fa-IR" b="1" dirty="0" smtClean="0">
                <a:cs typeface="B Nazanin" pitchFamily="2" charset="-78"/>
              </a:rPr>
              <a:t>این ریسک به واسطه تغییر در نرخ ارز بوجود می آید</a:t>
            </a:r>
            <a:r>
              <a:rPr lang="en-US" b="1" dirty="0" smtClean="0">
                <a:cs typeface="B Nazanin" pitchFamily="2" charset="-78"/>
              </a:rPr>
              <a:t> </a:t>
            </a:r>
          </a:p>
          <a:p>
            <a:pPr algn="r"/>
            <a:endParaRPr lang="fa-IR" b="1" dirty="0" smtClean="0">
              <a:cs typeface="B Nazanin" pitchFamily="2" charset="-78"/>
            </a:endParaRPr>
          </a:p>
          <a:p>
            <a:pPr algn="r">
              <a:buNone/>
            </a:pPr>
            <a:r>
              <a:rPr lang="fa-IR" sz="3200" b="1" dirty="0" smtClean="0">
                <a:cs typeface="B Nazanin" pitchFamily="2" charset="-78"/>
              </a:rPr>
              <a:t>ب – نرخ ریسک سود : </a:t>
            </a:r>
            <a:r>
              <a:rPr lang="fa-IR" b="1" dirty="0" smtClean="0">
                <a:cs typeface="B Nazanin" pitchFamily="2" charset="-78"/>
              </a:rPr>
              <a:t>در </a:t>
            </a:r>
            <a:r>
              <a:rPr lang="fa-IR" b="1" smtClean="0">
                <a:cs typeface="B Nazanin" pitchFamily="2" charset="-78"/>
              </a:rPr>
              <a:t>صورتی است که </a:t>
            </a:r>
            <a:r>
              <a:rPr lang="fa-IR" b="1" dirty="0" smtClean="0">
                <a:cs typeface="B Nazanin" pitchFamily="2" charset="-78"/>
              </a:rPr>
              <a:t>سازمان ها </a:t>
            </a:r>
            <a:r>
              <a:rPr lang="fa-IR" b="1" smtClean="0">
                <a:cs typeface="B Nazanin" pitchFamily="2" charset="-78"/>
              </a:rPr>
              <a:t>دارایی ها را </a:t>
            </a:r>
            <a:r>
              <a:rPr lang="fa-IR" b="1" dirty="0" smtClean="0">
                <a:cs typeface="B Nazanin" pitchFamily="2" charset="-78"/>
              </a:rPr>
              <a:t>به صورت دارایی های مالی نگهدارند</a:t>
            </a:r>
            <a:r>
              <a:rPr lang="en-US" b="1" dirty="0" smtClean="0">
                <a:cs typeface="B Nazanin" pitchFamily="2" charset="-78"/>
              </a:rPr>
              <a:t> </a:t>
            </a:r>
          </a:p>
          <a:p>
            <a:pPr algn="r"/>
            <a:endParaRPr lang="fa-IR" b="1" dirty="0" smtClean="0">
              <a:cs typeface="B Nazanin" pitchFamily="2" charset="-78"/>
            </a:endParaRPr>
          </a:p>
          <a:p>
            <a:pPr algn="r">
              <a:buNone/>
            </a:pPr>
            <a:r>
              <a:rPr lang="fa-IR" sz="3200" b="1" dirty="0" smtClean="0">
                <a:cs typeface="B Nazanin" pitchFamily="2" charset="-78"/>
              </a:rPr>
              <a:t>ج – ریسک اعتباری یا نکول : </a:t>
            </a:r>
            <a:r>
              <a:rPr lang="fa-IR" b="1" dirty="0" smtClean="0">
                <a:cs typeface="B Nazanin" pitchFamily="2" charset="-78"/>
              </a:rPr>
              <a:t>زمانی رخ میدهد که وام گیرنده به علت عدم توان مالی یا  عدم تمایل ، به تعهدات خود عمل نکند. </a:t>
            </a:r>
            <a:endParaRPr lang="fa-IR" b="1" dirty="0">
              <a:cs typeface="B Nazanin" pitchFamily="2" charset="-78"/>
            </a:endParaRPr>
          </a:p>
        </p:txBody>
      </p:sp>
      <p:sp>
        <p:nvSpPr>
          <p:cNvPr id="3" name="Title 2"/>
          <p:cNvSpPr>
            <a:spLocks noGrp="1"/>
          </p:cNvSpPr>
          <p:nvPr>
            <p:ph type="title"/>
          </p:nvPr>
        </p:nvSpPr>
        <p:spPr>
          <a:xfrm>
            <a:off x="457200" y="274638"/>
            <a:ext cx="8229600" cy="1642194"/>
          </a:xfrm>
        </p:spPr>
        <p:txBody>
          <a:bodyPr/>
          <a:lstStyle/>
          <a:p>
            <a:r>
              <a:rPr lang="en-US" dirty="0" smtClean="0"/>
              <a:t>              </a:t>
            </a:r>
            <a:r>
              <a:rPr lang="fa-IR" dirty="0" smtClean="0"/>
              <a:t>انواع ریسک های مالی</a:t>
            </a:r>
            <a:r>
              <a:rPr lang="en-US" dirty="0" smtClean="0"/>
              <a:t>   </a:t>
            </a:r>
            <a:r>
              <a:rPr lang="fa-IR" dirty="0" smtClean="0"/>
              <a:t> </a:t>
            </a:r>
            <a:r>
              <a:rPr lang="en-US" dirty="0" smtClean="0"/>
              <a:t>  </a:t>
            </a:r>
            <a:r>
              <a:rPr lang="fa-IR" dirty="0" smtClean="0"/>
              <a:t>             </a:t>
            </a:r>
            <a:endParaRPr lang="fa-IR" dirty="0"/>
          </a:p>
        </p:txBody>
      </p:sp>
      <p:pic>
        <p:nvPicPr>
          <p:cNvPr id="4" name="Picture 3" descr="img05.jpg"/>
          <p:cNvPicPr>
            <a:picLocks noChangeAspect="1"/>
          </p:cNvPicPr>
          <p:nvPr/>
        </p:nvPicPr>
        <p:blipFill>
          <a:blip r:embed="rId2" cstate="print"/>
          <a:stretch>
            <a:fillRect/>
          </a:stretch>
        </p:blipFill>
        <p:spPr>
          <a:xfrm>
            <a:off x="0" y="0"/>
            <a:ext cx="2704778" cy="2060848"/>
          </a:xfrm>
          <a:prstGeom prst="rect">
            <a:avLst/>
          </a:prstGeom>
        </p:spPr>
      </p:pic>
    </p:spTree>
    <p:extLst>
      <p:ext uri="{BB962C8B-B14F-4D97-AF65-F5344CB8AC3E}">
        <p14:creationId xmlns:p14="http://schemas.microsoft.com/office/powerpoint/2010/main" xmlns="" val="376589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29600" cy="4896544"/>
          </a:xfrm>
        </p:spPr>
        <p:txBody>
          <a:bodyPr/>
          <a:lstStyle/>
          <a:p>
            <a:pPr algn="r">
              <a:buNone/>
            </a:pPr>
            <a:r>
              <a:rPr lang="fa-IR" sz="3200" b="1" dirty="0" smtClean="0">
                <a:cs typeface="B Nazanin" pitchFamily="2" charset="-78"/>
              </a:rPr>
              <a:t>د – ریسک نقدینگی : </a:t>
            </a:r>
            <a:r>
              <a:rPr lang="fa-IR" b="1" dirty="0" smtClean="0">
                <a:cs typeface="B Nazanin" pitchFamily="2" charset="-78"/>
              </a:rPr>
              <a:t>این ریسک ، ریسک نبود وجه نقد برای پرداخت تعهدات است </a:t>
            </a:r>
            <a:endParaRPr lang="fa-IR" b="1" dirty="0">
              <a:cs typeface="B Nazanin" pitchFamily="2" charset="-78"/>
            </a:endParaRPr>
          </a:p>
          <a:p>
            <a:pPr algn="r">
              <a:buNone/>
            </a:pPr>
            <a:r>
              <a:rPr lang="fa-IR" sz="3200" b="1" dirty="0" smtClean="0">
                <a:cs typeface="B Nazanin" pitchFamily="2" charset="-78"/>
              </a:rPr>
              <a:t>ه – ریسک عمومی قیمتها : </a:t>
            </a:r>
            <a:r>
              <a:rPr lang="fa-IR" b="1" dirty="0" smtClean="0">
                <a:cs typeface="B Nazanin" pitchFamily="2" charset="-78"/>
              </a:rPr>
              <a:t>تورم باعث افزایش بهای تمام شده و در نهایت منجر به افزایش سطح عمومی قیمت ها میگردد. </a:t>
            </a:r>
            <a:endParaRPr lang="fa-IR" b="1" dirty="0">
              <a:cs typeface="B Nazanin" pitchFamily="2" charset="-78"/>
            </a:endParaRPr>
          </a:p>
          <a:p>
            <a:pPr algn="r">
              <a:buNone/>
            </a:pPr>
            <a:r>
              <a:rPr lang="fa-IR" sz="3200" b="1" dirty="0" smtClean="0">
                <a:cs typeface="B Nazanin" pitchFamily="2" charset="-78"/>
              </a:rPr>
              <a:t>و – ریسک بازار :  </a:t>
            </a:r>
            <a:r>
              <a:rPr lang="fa-IR" b="1" dirty="0" smtClean="0">
                <a:cs typeface="B Nazanin" pitchFamily="2" charset="-78"/>
              </a:rPr>
              <a:t>این ریسک ، ریسک قیمت سهام در بازار سهام است . از دو بخش ریسک افزایش قیمت سهام و ریسک تحقق در آمد هر سهم تشکیل شده است چرا که جمع این دو نرخ بازدهی سهام را تشکیل میدهد.</a:t>
            </a:r>
          </a:p>
          <a:p>
            <a:pPr algn="r">
              <a:buNone/>
            </a:pPr>
            <a:r>
              <a:rPr lang="fa-IR" sz="3200" b="1" dirty="0" smtClean="0">
                <a:cs typeface="B Nazanin" pitchFamily="2" charset="-78"/>
              </a:rPr>
              <a:t>ز – ریسک سرمایه گذاری مجدد :  </a:t>
            </a:r>
            <a:r>
              <a:rPr lang="fa-IR" b="1" dirty="0" smtClean="0">
                <a:cs typeface="B Nazanin" pitchFamily="2" charset="-78"/>
              </a:rPr>
              <a:t>مربوط به دارایی های مالی است که بیش از یک جریان نقدی دارند.</a:t>
            </a:r>
            <a:endParaRPr lang="fa-IR" b="1" dirty="0">
              <a:cs typeface="B Nazanin" pitchFamily="2" charset="-78"/>
            </a:endParaRPr>
          </a:p>
        </p:txBody>
      </p:sp>
      <p:sp>
        <p:nvSpPr>
          <p:cNvPr id="3" name="Title 2"/>
          <p:cNvSpPr>
            <a:spLocks noGrp="1"/>
          </p:cNvSpPr>
          <p:nvPr>
            <p:ph type="title"/>
          </p:nvPr>
        </p:nvSpPr>
        <p:spPr>
          <a:xfrm>
            <a:off x="457200" y="274638"/>
            <a:ext cx="8229600" cy="634082"/>
          </a:xfrm>
        </p:spPr>
        <p:txBody>
          <a:bodyPr>
            <a:normAutofit fontScale="90000"/>
          </a:bodyPr>
          <a:lstStyle/>
          <a:p>
            <a:r>
              <a:rPr lang="fa-IR" dirty="0" smtClean="0">
                <a:cs typeface="B Nazanin" pitchFamily="2" charset="-78"/>
              </a:rPr>
              <a:t>ادامه انواع ریسک های مالی              </a:t>
            </a:r>
            <a:endParaRPr lang="fa-IR" dirty="0">
              <a:cs typeface="B Nazanin" pitchFamily="2" charset="-78"/>
            </a:endParaRPr>
          </a:p>
        </p:txBody>
      </p:sp>
    </p:spTree>
    <p:extLst>
      <p:ext uri="{BB962C8B-B14F-4D97-AF65-F5344CB8AC3E}">
        <p14:creationId xmlns:p14="http://schemas.microsoft.com/office/powerpoint/2010/main" xmlns="" val="2931827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3041576"/>
            <a:ext cx="8229600" cy="3816424"/>
          </a:xfrm>
        </p:spPr>
        <p:txBody>
          <a:bodyPr>
            <a:normAutofit/>
          </a:bodyPr>
          <a:lstStyle/>
          <a:p>
            <a:pPr marL="109728" indent="0" algn="r">
              <a:buNone/>
            </a:pPr>
            <a:r>
              <a:rPr lang="fa-IR" sz="2800" b="1" dirty="0" smtClean="0">
                <a:cs typeface="B Nazanin" pitchFamily="2" charset="-78"/>
              </a:rPr>
              <a:t>ریسک مدیریت : تصمیمات نادرست مدیران مالی سازمان ها </a:t>
            </a:r>
            <a:r>
              <a:rPr lang="en-US" sz="2800" b="1" dirty="0" smtClean="0">
                <a:cs typeface="B Nazanin" pitchFamily="2" charset="-78"/>
              </a:rPr>
              <a:t>- </a:t>
            </a:r>
            <a:r>
              <a:rPr lang="fa-IR" sz="2800" b="1" dirty="0" smtClean="0">
                <a:cs typeface="B Nazanin" pitchFamily="2" charset="-78"/>
              </a:rPr>
              <a:t>الف</a:t>
            </a:r>
          </a:p>
          <a:p>
            <a:pPr marL="109728" indent="0" algn="r">
              <a:buNone/>
            </a:pPr>
            <a:r>
              <a:rPr lang="fa-IR" sz="2800" b="1" dirty="0" smtClean="0">
                <a:cs typeface="B Nazanin" pitchFamily="2" charset="-78"/>
              </a:rPr>
              <a:t>تبعات منفی سنگینی را به بار می آورد .  </a:t>
            </a:r>
          </a:p>
          <a:p>
            <a:pPr marL="109728" indent="0" algn="r">
              <a:buNone/>
            </a:pPr>
            <a:endParaRPr lang="fa-IR" sz="2800" b="1" dirty="0" smtClean="0">
              <a:cs typeface="B Nazanin" pitchFamily="2" charset="-78"/>
            </a:endParaRPr>
          </a:p>
          <a:p>
            <a:pPr marL="109728" indent="0" algn="r">
              <a:buNone/>
            </a:pPr>
            <a:r>
              <a:rPr lang="fa-IR" sz="2800" b="1" dirty="0" smtClean="0">
                <a:cs typeface="B Nazanin" pitchFamily="2" charset="-78"/>
              </a:rPr>
              <a:t>ب – ریسک سیاسی : ریسک ناشی از تغییرات اعمال شده از ناحیه مراجع حقوقی ، قضایی یا اداری دولت مانند تغییر قوانین مالیات  یا ضوابط صادرات و واردات  . این ریسک به دو دسته داخلی و خارجی تقسیم می شود.</a:t>
            </a:r>
            <a:endParaRPr lang="fa-IR" sz="2800" b="1" dirty="0">
              <a:cs typeface="B Nazanin" pitchFamily="2" charset="-78"/>
            </a:endParaRPr>
          </a:p>
          <a:p>
            <a:pPr algn="r"/>
            <a:endParaRPr lang="fa-IR" sz="3200" b="1" dirty="0" smtClean="0">
              <a:cs typeface="B Nazanin" pitchFamily="2" charset="-78"/>
            </a:endParaRPr>
          </a:p>
          <a:p>
            <a:pPr marL="109728" indent="0" algn="r">
              <a:buNone/>
            </a:pPr>
            <a:endParaRPr lang="fa-IR" sz="3200" b="1" dirty="0" smtClean="0">
              <a:cs typeface="B Nazanin" pitchFamily="2" charset="-78"/>
            </a:endParaRPr>
          </a:p>
          <a:p>
            <a:pPr algn="r"/>
            <a:endParaRPr lang="fa-IR" sz="3200" b="1" dirty="0">
              <a:cs typeface="B Nazanin" pitchFamily="2" charset="-78"/>
            </a:endParaRPr>
          </a:p>
          <a:p>
            <a:pPr algn="r"/>
            <a:endParaRPr lang="fa-IR" sz="3200" b="1" dirty="0" smtClean="0">
              <a:cs typeface="B Nazanin" pitchFamily="2" charset="-78"/>
            </a:endParaRPr>
          </a:p>
          <a:p>
            <a:pPr algn="r"/>
            <a:endParaRPr lang="fa-IR" sz="3200" b="1" dirty="0">
              <a:cs typeface="B Nazanin" pitchFamily="2" charset="-78"/>
            </a:endParaRPr>
          </a:p>
          <a:p>
            <a:pPr algn="r"/>
            <a:endParaRPr lang="fa-IR" sz="3200" b="1" dirty="0" smtClean="0">
              <a:cs typeface="B Nazanin" pitchFamily="2" charset="-78"/>
            </a:endParaRPr>
          </a:p>
          <a:p>
            <a:pPr algn="r"/>
            <a:endParaRPr lang="fa-IR" sz="3200" b="1" dirty="0">
              <a:cs typeface="B Nazanin" pitchFamily="2" charset="-78"/>
            </a:endParaRPr>
          </a:p>
          <a:p>
            <a:pPr algn="r"/>
            <a:endParaRPr lang="fa-IR" sz="3200" b="1" dirty="0" smtClean="0">
              <a:cs typeface="B Nazanin" pitchFamily="2" charset="-78"/>
            </a:endParaRPr>
          </a:p>
          <a:p>
            <a:pPr algn="r"/>
            <a:endParaRPr lang="fa-IR" sz="3200" b="1" dirty="0">
              <a:cs typeface="B Nazanin" pitchFamily="2" charset="-78"/>
            </a:endParaRPr>
          </a:p>
          <a:p>
            <a:pPr algn="r"/>
            <a:endParaRPr lang="fa-IR" sz="3200" b="1" dirty="0" smtClean="0">
              <a:cs typeface="B Nazanin" pitchFamily="2" charset="-78"/>
            </a:endParaRPr>
          </a:p>
          <a:p>
            <a:pPr algn="r"/>
            <a:endParaRPr lang="fa-IR" sz="3200" b="1" dirty="0">
              <a:cs typeface="B Nazanin" pitchFamily="2" charset="-78"/>
            </a:endParaRPr>
          </a:p>
          <a:p>
            <a:pPr algn="r"/>
            <a:endParaRPr lang="fa-IR" sz="3200" b="1" dirty="0" smtClean="0">
              <a:cs typeface="B Nazanin" pitchFamily="2" charset="-78"/>
            </a:endParaRPr>
          </a:p>
          <a:p>
            <a:pPr algn="r"/>
            <a:endParaRPr lang="fa-IR" sz="3200" b="1" dirty="0">
              <a:cs typeface="B Nazanin" pitchFamily="2" charset="-78"/>
            </a:endParaRPr>
          </a:p>
          <a:p>
            <a:pPr algn="r"/>
            <a:endParaRPr lang="fa-IR" sz="3200" b="1" dirty="0" smtClean="0">
              <a:cs typeface="B Nazanin" pitchFamily="2" charset="-78"/>
            </a:endParaRPr>
          </a:p>
          <a:p>
            <a:pPr algn="r"/>
            <a:endParaRPr lang="fa-IR" sz="3200" b="1" dirty="0">
              <a:cs typeface="B Nazanin" pitchFamily="2" charset="-78"/>
            </a:endParaRPr>
          </a:p>
          <a:p>
            <a:pPr algn="r"/>
            <a:endParaRPr lang="fa-IR" sz="3200" b="1" dirty="0" smtClean="0">
              <a:cs typeface="B Nazanin" pitchFamily="2" charset="-78"/>
            </a:endParaRPr>
          </a:p>
          <a:p>
            <a:pPr algn="r"/>
            <a:endParaRPr lang="fa-IR" sz="3200" b="1" dirty="0">
              <a:cs typeface="B Nazanin" pitchFamily="2" charset="-78"/>
            </a:endParaRPr>
          </a:p>
          <a:p>
            <a:pPr algn="r"/>
            <a:endParaRPr lang="fa-IR" sz="3200" b="1" dirty="0" smtClean="0">
              <a:cs typeface="B Nazanin" pitchFamily="2" charset="-78"/>
            </a:endParaRPr>
          </a:p>
          <a:p>
            <a:pPr algn="r"/>
            <a:endParaRPr lang="fa-IR" sz="3200" b="1" dirty="0">
              <a:cs typeface="B Nazanin" pitchFamily="2" charset="-78"/>
            </a:endParaRPr>
          </a:p>
          <a:p>
            <a:pPr algn="r"/>
            <a:endParaRPr lang="fa-IR" sz="3200" b="1" dirty="0" smtClean="0">
              <a:cs typeface="B Nazanin" pitchFamily="2" charset="-78"/>
            </a:endParaRPr>
          </a:p>
          <a:p>
            <a:pPr algn="r"/>
            <a:endParaRPr lang="fa-IR" sz="3200" b="1" dirty="0">
              <a:cs typeface="B Nazanin" pitchFamily="2" charset="-78"/>
            </a:endParaRPr>
          </a:p>
          <a:p>
            <a:pPr algn="r"/>
            <a:endParaRPr lang="fa-IR" sz="3200" b="1" dirty="0" smtClean="0">
              <a:cs typeface="B Nazanin" pitchFamily="2" charset="-78"/>
            </a:endParaRPr>
          </a:p>
          <a:p>
            <a:pPr algn="r"/>
            <a:endParaRPr lang="fa-IR" sz="3200" b="1" dirty="0">
              <a:cs typeface="B Nazanin" pitchFamily="2" charset="-78"/>
            </a:endParaRPr>
          </a:p>
          <a:p>
            <a:pPr algn="r"/>
            <a:endParaRPr lang="fa-IR" sz="3200" b="1" dirty="0" smtClean="0">
              <a:cs typeface="B Nazanin" pitchFamily="2" charset="-78"/>
            </a:endParaRPr>
          </a:p>
          <a:p>
            <a:pPr algn="r"/>
            <a:endParaRPr lang="fa-IR" sz="3200" b="1" dirty="0">
              <a:cs typeface="B Nazanin" pitchFamily="2" charset="-78"/>
            </a:endParaRPr>
          </a:p>
          <a:p>
            <a:pPr algn="r"/>
            <a:endParaRPr lang="fa-IR" sz="3200" b="1" dirty="0" smtClean="0">
              <a:cs typeface="B Nazanin" pitchFamily="2" charset="-78"/>
            </a:endParaRPr>
          </a:p>
          <a:p>
            <a:pPr algn="r"/>
            <a:endParaRPr lang="fa-IR" sz="3200" b="1" dirty="0">
              <a:cs typeface="B Nazanin" pitchFamily="2" charset="-78"/>
            </a:endParaRPr>
          </a:p>
          <a:p>
            <a:pPr algn="r"/>
            <a:endParaRPr lang="fa-IR" sz="3200" b="1" dirty="0">
              <a:cs typeface="B Nazanin" pitchFamily="2" charset="-78"/>
            </a:endParaRPr>
          </a:p>
        </p:txBody>
      </p:sp>
      <p:sp>
        <p:nvSpPr>
          <p:cNvPr id="3" name="Title 2"/>
          <p:cNvSpPr>
            <a:spLocks noGrp="1"/>
          </p:cNvSpPr>
          <p:nvPr>
            <p:ph type="title"/>
          </p:nvPr>
        </p:nvSpPr>
        <p:spPr>
          <a:xfrm>
            <a:off x="1619672" y="274638"/>
            <a:ext cx="7067128" cy="1642194"/>
          </a:xfrm>
        </p:spPr>
        <p:txBody>
          <a:bodyPr/>
          <a:lstStyle/>
          <a:p>
            <a:r>
              <a:rPr lang="fa-IR" dirty="0" smtClean="0">
                <a:cs typeface="B Nazanin" pitchFamily="2" charset="-78"/>
              </a:rPr>
              <a:t>انواع ریسک های غیر مالی           </a:t>
            </a:r>
            <a:endParaRPr lang="fa-IR" dirty="0">
              <a:cs typeface="B Nazanin" pitchFamily="2" charset="-78"/>
            </a:endParaRPr>
          </a:p>
        </p:txBody>
      </p:sp>
      <p:pic>
        <p:nvPicPr>
          <p:cNvPr id="4" name="Picture 3" descr="marketing-small-business.png"/>
          <p:cNvPicPr>
            <a:picLocks noChangeAspect="1"/>
          </p:cNvPicPr>
          <p:nvPr/>
        </p:nvPicPr>
        <p:blipFill>
          <a:blip r:embed="rId2" cstate="print"/>
          <a:stretch>
            <a:fillRect/>
          </a:stretch>
        </p:blipFill>
        <p:spPr>
          <a:xfrm>
            <a:off x="251520" y="548680"/>
            <a:ext cx="2857500" cy="2448272"/>
          </a:xfrm>
          <a:prstGeom prst="rect">
            <a:avLst/>
          </a:prstGeom>
        </p:spPr>
      </p:pic>
    </p:spTree>
    <p:extLst>
      <p:ext uri="{BB962C8B-B14F-4D97-AF65-F5344CB8AC3E}">
        <p14:creationId xmlns:p14="http://schemas.microsoft.com/office/powerpoint/2010/main" xmlns="" val="1449337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88032"/>
          </a:xfrm>
        </p:spPr>
        <p:txBody>
          <a:bodyPr>
            <a:noAutofit/>
          </a:bodyPr>
          <a:lstStyle/>
          <a:p>
            <a:pPr algn="r">
              <a:buNone/>
            </a:pPr>
            <a:r>
              <a:rPr lang="fa-IR" sz="2800" b="1" dirty="0" smtClean="0">
                <a:cs typeface="B Nazanin" pitchFamily="2" charset="-78"/>
              </a:rPr>
              <a:t>ج – ریسک صنعت : نوسانات بازدهی سرمایه گذاری که بر اثر وقایع خاص در یک صنعت خاص را می گویند. </a:t>
            </a:r>
          </a:p>
          <a:p>
            <a:pPr algn="r">
              <a:buNone/>
            </a:pPr>
            <a:r>
              <a:rPr lang="fa-IR" sz="2800" b="1" dirty="0" smtClean="0">
                <a:cs typeface="B Nazanin" pitchFamily="2" charset="-78"/>
              </a:rPr>
              <a:t>د – ریسک عملیاتی : ریسک ناشی از عملیات و فعالیت های شرکت است </a:t>
            </a:r>
          </a:p>
          <a:p>
            <a:pPr algn="r">
              <a:buNone/>
            </a:pPr>
            <a:r>
              <a:rPr lang="fa-IR" sz="2800" b="1" dirty="0" smtClean="0">
                <a:cs typeface="B Nazanin" pitchFamily="2" charset="-78"/>
              </a:rPr>
              <a:t>ریسک قوانین و مقررات : ریسک ناشی از وضع قوانین و مقررات و یا تغییر در آنها است. </a:t>
            </a:r>
          </a:p>
          <a:p>
            <a:pPr algn="r">
              <a:buNone/>
            </a:pPr>
            <a:r>
              <a:rPr lang="fa-IR" sz="2800" b="1" dirty="0" smtClean="0">
                <a:cs typeface="B Nazanin" pitchFamily="2" charset="-78"/>
              </a:rPr>
              <a:t>ریسک نیروی انسانی : ریسک ناشی از عدم مدیریت صحیح نیروی انسانی به عنوان با ارزش ترین منابع سازمان است. </a:t>
            </a:r>
          </a:p>
          <a:p>
            <a:pPr lvl="3" algn="r">
              <a:buNone/>
            </a:pPr>
            <a:r>
              <a:rPr lang="fa-IR" sz="2800" b="1" dirty="0" smtClean="0">
                <a:cs typeface="B Nazanin" pitchFamily="2" charset="-78"/>
              </a:rPr>
              <a:t>ریسک بهره برداری : ریسک زیان های احتمالی ناشی از نا  </a:t>
            </a:r>
          </a:p>
          <a:p>
            <a:pPr lvl="3" algn="r">
              <a:buNone/>
            </a:pPr>
            <a:r>
              <a:rPr lang="fa-IR" sz="2800" b="1" dirty="0" smtClean="0">
                <a:cs typeface="B Nazanin" pitchFamily="2" charset="-78"/>
              </a:rPr>
              <a:t>کارایی وعدم عملكرد در فرايند هاي داخلي سازمان </a:t>
            </a:r>
            <a:endParaRPr lang="fa-IR" sz="2800" b="1" dirty="0">
              <a:cs typeface="B Nazanin" pitchFamily="2" charset="-78"/>
            </a:endParaRPr>
          </a:p>
        </p:txBody>
      </p:sp>
      <p:sp>
        <p:nvSpPr>
          <p:cNvPr id="3" name="Title 2"/>
          <p:cNvSpPr>
            <a:spLocks noGrp="1"/>
          </p:cNvSpPr>
          <p:nvPr>
            <p:ph type="title"/>
          </p:nvPr>
        </p:nvSpPr>
        <p:spPr/>
        <p:txBody>
          <a:bodyPr/>
          <a:lstStyle/>
          <a:p>
            <a:r>
              <a:rPr lang="fa-IR" dirty="0" smtClean="0">
                <a:cs typeface="B Nazanin" pitchFamily="2" charset="-78"/>
              </a:rPr>
              <a:t>ادامه انواع ریسک های غیر مالی            </a:t>
            </a:r>
            <a:endParaRPr lang="fa-IR" dirty="0">
              <a:cs typeface="B Nazanin" pitchFamily="2" charset="-78"/>
            </a:endParaRPr>
          </a:p>
        </p:txBody>
      </p:sp>
    </p:spTree>
    <p:extLst>
      <p:ext uri="{BB962C8B-B14F-4D97-AF65-F5344CB8AC3E}">
        <p14:creationId xmlns:p14="http://schemas.microsoft.com/office/powerpoint/2010/main" xmlns="" val="184892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lgn="r">
              <a:buNone/>
            </a:pPr>
            <a:r>
              <a:rPr lang="en-US" sz="3600" b="1" dirty="0" smtClean="0">
                <a:solidFill>
                  <a:srgbClr val="FF0000"/>
                </a:solidFill>
                <a:cs typeface="B Nazanin" pitchFamily="2" charset="-78"/>
              </a:rPr>
              <a:t>Risk Identification </a:t>
            </a:r>
            <a:r>
              <a:rPr lang="fa-IR" sz="3600" b="1" dirty="0" smtClean="0">
                <a:cs typeface="B Nazanin" pitchFamily="2" charset="-78"/>
              </a:rPr>
              <a:t>الف – شناسایی ریسک             </a:t>
            </a:r>
          </a:p>
          <a:p>
            <a:pPr marL="109728" indent="0" algn="r">
              <a:buNone/>
            </a:pPr>
            <a:r>
              <a:rPr lang="en-US" sz="3600" b="1" dirty="0" smtClean="0">
                <a:solidFill>
                  <a:srgbClr val="00B050"/>
                </a:solidFill>
                <a:cs typeface="B Nazanin" pitchFamily="2" charset="-78"/>
              </a:rPr>
              <a:t>Risk Analysis </a:t>
            </a:r>
            <a:r>
              <a:rPr lang="fa-IR" sz="3600" b="1" dirty="0" smtClean="0">
                <a:cs typeface="B Nazanin" pitchFamily="2" charset="-78"/>
              </a:rPr>
              <a:t>ب – تجزیه و تحلیل ریسک                </a:t>
            </a:r>
          </a:p>
          <a:p>
            <a:pPr marL="109728" indent="0" algn="r">
              <a:buNone/>
            </a:pPr>
            <a:r>
              <a:rPr lang="en-US" sz="3600" b="1" dirty="0" smtClean="0">
                <a:solidFill>
                  <a:srgbClr val="00B0F0"/>
                </a:solidFill>
                <a:cs typeface="B Nazanin" pitchFamily="2" charset="-78"/>
              </a:rPr>
              <a:t>Risk evalu</a:t>
            </a:r>
            <a:r>
              <a:rPr lang="en-US" sz="3600" b="1" dirty="0">
                <a:solidFill>
                  <a:srgbClr val="00B0F0"/>
                </a:solidFill>
                <a:cs typeface="B Nazanin" pitchFamily="2" charset="-78"/>
              </a:rPr>
              <a:t>a</a:t>
            </a:r>
            <a:r>
              <a:rPr lang="en-US" sz="3600" b="1" dirty="0" smtClean="0">
                <a:solidFill>
                  <a:srgbClr val="00B0F0"/>
                </a:solidFill>
                <a:cs typeface="B Nazanin" pitchFamily="2" charset="-78"/>
              </a:rPr>
              <a:t>tion  </a:t>
            </a:r>
            <a:r>
              <a:rPr lang="fa-IR" sz="3600" b="1" dirty="0" smtClean="0">
                <a:cs typeface="B Nazanin" pitchFamily="2" charset="-78"/>
              </a:rPr>
              <a:t>ج – ارزیابی ریسک                   </a:t>
            </a:r>
          </a:p>
          <a:p>
            <a:pPr marL="109728" indent="0" algn="r">
              <a:buNone/>
            </a:pPr>
            <a:r>
              <a:rPr lang="en-US" sz="3600" b="1" dirty="0" smtClean="0">
                <a:solidFill>
                  <a:srgbClr val="0070C0"/>
                </a:solidFill>
                <a:cs typeface="B Nazanin" pitchFamily="2" charset="-78"/>
              </a:rPr>
              <a:t>Risk Control   </a:t>
            </a:r>
            <a:r>
              <a:rPr lang="fa-IR" sz="3600" b="1" dirty="0" smtClean="0">
                <a:cs typeface="B Nazanin" pitchFamily="2" charset="-78"/>
              </a:rPr>
              <a:t>د – کنترل ریسک                         </a:t>
            </a:r>
            <a:endParaRPr lang="fa-IR" sz="3600" b="1" dirty="0">
              <a:cs typeface="B Nazanin" pitchFamily="2" charset="-78"/>
            </a:endParaRPr>
          </a:p>
        </p:txBody>
      </p:sp>
      <p:sp>
        <p:nvSpPr>
          <p:cNvPr id="3" name="Title 2"/>
          <p:cNvSpPr>
            <a:spLocks noGrp="1"/>
          </p:cNvSpPr>
          <p:nvPr>
            <p:ph type="title"/>
          </p:nvPr>
        </p:nvSpPr>
        <p:spPr/>
        <p:txBody>
          <a:bodyPr/>
          <a:lstStyle/>
          <a:p>
            <a:r>
              <a:rPr lang="fa-IR" dirty="0" smtClean="0">
                <a:cs typeface="B Nazanin" pitchFamily="2" charset="-78"/>
              </a:rPr>
              <a:t>فرآیند مدیریت ریسک               </a:t>
            </a:r>
            <a:endParaRPr lang="fa-IR" dirty="0">
              <a:cs typeface="B Nazanin" pitchFamily="2" charset="-78"/>
            </a:endParaRPr>
          </a:p>
        </p:txBody>
      </p:sp>
    </p:spTree>
    <p:extLst>
      <p:ext uri="{BB962C8B-B14F-4D97-AF65-F5344CB8AC3E}">
        <p14:creationId xmlns:p14="http://schemas.microsoft.com/office/powerpoint/2010/main" xmlns="" val="5553052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isk_management_process.jpg"/>
          <p:cNvPicPr>
            <a:picLocks noChangeAspect="1"/>
          </p:cNvPicPr>
          <p:nvPr/>
        </p:nvPicPr>
        <p:blipFill>
          <a:blip r:embed="rId2" cstate="print"/>
          <a:stretch>
            <a:fillRect/>
          </a:stretch>
        </p:blipFill>
        <p:spPr>
          <a:xfrm>
            <a:off x="755576" y="260648"/>
            <a:ext cx="7704856" cy="554461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fa-IR" sz="4000" b="1" dirty="0" smtClean="0">
                <a:cs typeface="B Nazanin" pitchFamily="2" charset="-78"/>
              </a:rPr>
              <a:t>این مرحله شناخت و تشخیص کلیه مواردی است که ممکن است در رسیدن به اهداف سازمان مانع ایجاد کند  که با این سوال شروع </a:t>
            </a:r>
            <a:r>
              <a:rPr lang="en-US" sz="4000" b="1" dirty="0" smtClean="0">
                <a:cs typeface="B Nazanin" pitchFamily="2" charset="-78"/>
              </a:rPr>
              <a:t>:</a:t>
            </a:r>
            <a:r>
              <a:rPr lang="fa-IR" sz="4000" b="1" dirty="0" smtClean="0">
                <a:cs typeface="B Nazanin" pitchFamily="2" charset="-78"/>
              </a:rPr>
              <a:t>میشود  </a:t>
            </a:r>
          </a:p>
          <a:p>
            <a:pPr marL="109728" indent="0" algn="ctr">
              <a:buNone/>
            </a:pPr>
            <a:r>
              <a:rPr lang="fa-IR" sz="4000" b="1" dirty="0" smtClean="0">
                <a:cs typeface="B Nazanin" pitchFamily="2" charset="-78"/>
              </a:rPr>
              <a:t>«چگونه داراییها و کسب درآمد موسسه میتواند مورد تهدید قرار گیرد؟»</a:t>
            </a:r>
            <a:endParaRPr lang="fa-IR" sz="4000" b="1" dirty="0">
              <a:cs typeface="B Nazanin" pitchFamily="2" charset="-78"/>
            </a:endParaRPr>
          </a:p>
        </p:txBody>
      </p:sp>
      <p:sp>
        <p:nvSpPr>
          <p:cNvPr id="3" name="Title 2"/>
          <p:cNvSpPr>
            <a:spLocks noGrp="1"/>
          </p:cNvSpPr>
          <p:nvPr>
            <p:ph type="title"/>
          </p:nvPr>
        </p:nvSpPr>
        <p:spPr/>
        <p:txBody>
          <a:bodyPr/>
          <a:lstStyle/>
          <a:p>
            <a:r>
              <a:rPr lang="fa-IR" sz="4800" dirty="0" smtClean="0">
                <a:cs typeface="B Nazanin" pitchFamily="2" charset="-78"/>
              </a:rPr>
              <a:t>شناسایی و تشخیص ریسک </a:t>
            </a:r>
            <a:r>
              <a:rPr lang="fa-IR" dirty="0" smtClean="0"/>
              <a:t>           </a:t>
            </a:r>
            <a:endParaRPr lang="fa-IR" dirty="0"/>
          </a:p>
        </p:txBody>
      </p:sp>
    </p:spTree>
    <p:extLst>
      <p:ext uri="{BB962C8B-B14F-4D97-AF65-F5344CB8AC3E}">
        <p14:creationId xmlns:p14="http://schemas.microsoft.com/office/powerpoint/2010/main" xmlns="" val="2877516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9"/>
            <a:ext cx="7772400" cy="1296144"/>
          </a:xfrm>
        </p:spPr>
        <p:txBody>
          <a:bodyPr/>
          <a:lstStyle/>
          <a:p>
            <a:r>
              <a:rPr lang="fa-IR" dirty="0" smtClean="0">
                <a:solidFill>
                  <a:srgbClr val="FF0000"/>
                </a:solidFill>
                <a:cs typeface="B Nazanin" pitchFamily="2" charset="-78"/>
              </a:rPr>
              <a:t>تاريخچه مديريت ريسك</a:t>
            </a:r>
            <a:endParaRPr lang="en-US" dirty="0">
              <a:solidFill>
                <a:srgbClr val="FF0000"/>
              </a:solidFill>
              <a:cs typeface="B Nazanin" pitchFamily="2" charset="-78"/>
            </a:endParaRPr>
          </a:p>
        </p:txBody>
      </p:sp>
      <p:sp>
        <p:nvSpPr>
          <p:cNvPr id="3" name="Subtitle 2"/>
          <p:cNvSpPr>
            <a:spLocks noGrp="1"/>
          </p:cNvSpPr>
          <p:nvPr>
            <p:ph type="subTitle" idx="1"/>
          </p:nvPr>
        </p:nvSpPr>
        <p:spPr>
          <a:xfrm>
            <a:off x="685800" y="2204864"/>
            <a:ext cx="7772400" cy="2606447"/>
          </a:xfrm>
        </p:spPr>
        <p:txBody>
          <a:bodyPr>
            <a:normAutofit/>
          </a:bodyPr>
          <a:lstStyle/>
          <a:p>
            <a:r>
              <a:rPr lang="fa-IR" sz="2800" b="1" dirty="0" smtClean="0">
                <a:solidFill>
                  <a:srgbClr val="0070C0"/>
                </a:solidFill>
                <a:cs typeface="B Nazanin" pitchFamily="2" charset="-78"/>
              </a:rPr>
              <a:t>از عمر اين رشته حدود چهار دهه ميگذرد، بر اين اساس مدريت ريسك دانشي است جديد كه در نيمه دوم سده بيستم ميلادي با ارايه روشهاي علمي و راهكارهاي عملي برا مقابله و رويارويي با خطر هاي گوناگوني كه بنگاهاي اقتصادي، تجاري و خدماتي را تهديد ميكرده به وجود آمده است.</a:t>
            </a:r>
            <a:endParaRPr lang="en-US" sz="2800" b="1" dirty="0">
              <a:solidFill>
                <a:srgbClr val="0070C0"/>
              </a:solidFill>
              <a:cs typeface="B Nazanin" pitchFamily="2"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700808"/>
            <a:ext cx="8229600" cy="4824536"/>
          </a:xfrm>
        </p:spPr>
        <p:txBody>
          <a:bodyPr>
            <a:noAutofit/>
          </a:bodyPr>
          <a:lstStyle/>
          <a:p>
            <a:pPr marL="109728" indent="0" algn="ctr">
              <a:buNone/>
            </a:pPr>
            <a:r>
              <a:rPr lang="fa-IR" sz="4400" b="1" dirty="0" smtClean="0">
                <a:solidFill>
                  <a:srgbClr val="FF0000"/>
                </a:solidFill>
                <a:cs typeface="B Nazanin" pitchFamily="2" charset="-78"/>
              </a:rPr>
              <a:t>بازرسی فیزیکی </a:t>
            </a:r>
            <a:r>
              <a:rPr lang="fa-IR" sz="4400" b="1" dirty="0" smtClean="0">
                <a:cs typeface="B Nazanin" pitchFamily="2" charset="-78"/>
              </a:rPr>
              <a:t>– </a:t>
            </a:r>
            <a:r>
              <a:rPr lang="fa-IR" sz="4400" b="1" dirty="0" smtClean="0">
                <a:solidFill>
                  <a:srgbClr val="00B050"/>
                </a:solidFill>
                <a:cs typeface="B Nazanin" pitchFamily="2" charset="-78"/>
              </a:rPr>
              <a:t>لیست بازبینی یا چک لیست</a:t>
            </a:r>
            <a:r>
              <a:rPr lang="fa-IR" sz="4400" b="1" dirty="0" smtClean="0">
                <a:cs typeface="B Nazanin" pitchFamily="2" charset="-78"/>
              </a:rPr>
              <a:t> – </a:t>
            </a:r>
            <a:r>
              <a:rPr lang="fa-IR" sz="4400" b="1" dirty="0" smtClean="0">
                <a:solidFill>
                  <a:srgbClr val="0070C0"/>
                </a:solidFill>
                <a:cs typeface="B Nazanin" pitchFamily="2" charset="-78"/>
              </a:rPr>
              <a:t>تهیه راهنمای بیمه نامه ها </a:t>
            </a:r>
            <a:r>
              <a:rPr lang="fa-IR" sz="4400" b="1" dirty="0" smtClean="0">
                <a:cs typeface="B Nazanin" pitchFamily="2" charset="-78"/>
              </a:rPr>
              <a:t>– </a:t>
            </a:r>
            <a:r>
              <a:rPr lang="fa-IR" sz="4400" b="1" dirty="0" smtClean="0">
                <a:solidFill>
                  <a:srgbClr val="7030A0"/>
                </a:solidFill>
                <a:cs typeface="B Nazanin" pitchFamily="2" charset="-78"/>
              </a:rPr>
              <a:t>نمودارهای چرخه تولید </a:t>
            </a:r>
            <a:r>
              <a:rPr lang="fa-IR" sz="4400" b="1" dirty="0" smtClean="0">
                <a:cs typeface="B Nazanin" pitchFamily="2" charset="-78"/>
              </a:rPr>
              <a:t>-  </a:t>
            </a:r>
            <a:r>
              <a:rPr lang="fa-IR" sz="4400" b="1" dirty="0" smtClean="0">
                <a:solidFill>
                  <a:srgbClr val="C00000"/>
                </a:solidFill>
                <a:cs typeface="B Nazanin" pitchFamily="2" charset="-78"/>
              </a:rPr>
              <a:t>نمودار های تشکیلاتی سازمان </a:t>
            </a:r>
            <a:r>
              <a:rPr lang="fa-IR" sz="4400" b="1" dirty="0" smtClean="0">
                <a:cs typeface="B Nazanin" pitchFamily="2" charset="-78"/>
              </a:rPr>
              <a:t>– </a:t>
            </a:r>
            <a:r>
              <a:rPr lang="fa-IR" sz="4400" b="1" dirty="0" smtClean="0">
                <a:solidFill>
                  <a:schemeClr val="accent1"/>
                </a:solidFill>
                <a:cs typeface="B Nazanin" pitchFamily="2" charset="-78"/>
              </a:rPr>
              <a:t>ریشه یابی نقائص و اشتباهات </a:t>
            </a:r>
            <a:r>
              <a:rPr lang="fa-IR" sz="4400" b="1" dirty="0" smtClean="0">
                <a:cs typeface="B Nazanin" pitchFamily="2" charset="-78"/>
              </a:rPr>
              <a:t>-  </a:t>
            </a:r>
            <a:r>
              <a:rPr lang="fa-IR" sz="4400" b="1" dirty="0" smtClean="0">
                <a:solidFill>
                  <a:schemeClr val="accent6">
                    <a:lumMod val="75000"/>
                  </a:schemeClr>
                </a:solidFill>
                <a:cs typeface="B Nazanin" pitchFamily="2" charset="-78"/>
              </a:rPr>
              <a:t>روش درخت خطا </a:t>
            </a:r>
            <a:r>
              <a:rPr lang="fa-IR" sz="4400" b="1" dirty="0" smtClean="0">
                <a:cs typeface="B Nazanin" pitchFamily="2" charset="-78"/>
              </a:rPr>
              <a:t>– </a:t>
            </a:r>
            <a:r>
              <a:rPr lang="fa-IR" sz="4400" b="1" dirty="0" smtClean="0">
                <a:solidFill>
                  <a:schemeClr val="tx1">
                    <a:lumMod val="65000"/>
                    <a:lumOff val="35000"/>
                  </a:schemeClr>
                </a:solidFill>
                <a:cs typeface="B Nazanin" pitchFamily="2" charset="-78"/>
              </a:rPr>
              <a:t>مطالعه</a:t>
            </a:r>
            <a:r>
              <a:rPr lang="fa-IR" sz="4400" b="1" dirty="0" smtClean="0">
                <a:cs typeface="B Nazanin" pitchFamily="2" charset="-78"/>
              </a:rPr>
              <a:t> </a:t>
            </a:r>
            <a:r>
              <a:rPr lang="fa-IR" sz="4400" b="1" dirty="0" smtClean="0">
                <a:solidFill>
                  <a:schemeClr val="tx1">
                    <a:lumMod val="65000"/>
                    <a:lumOff val="35000"/>
                  </a:schemeClr>
                </a:solidFill>
                <a:cs typeface="B Nazanin" pitchFamily="2" charset="-78"/>
              </a:rPr>
              <a:t>عملیات خطا و خطر </a:t>
            </a:r>
            <a:r>
              <a:rPr lang="fa-IR" sz="4400" b="1" dirty="0" smtClean="0">
                <a:cs typeface="B Nazanin" pitchFamily="2" charset="-78"/>
              </a:rPr>
              <a:t>– </a:t>
            </a:r>
            <a:r>
              <a:rPr lang="fa-IR" sz="4400" b="1" dirty="0" smtClean="0">
                <a:solidFill>
                  <a:schemeClr val="accent3">
                    <a:lumMod val="50000"/>
                  </a:schemeClr>
                </a:solidFill>
                <a:cs typeface="B Nazanin" pitchFamily="2" charset="-78"/>
              </a:rPr>
              <a:t>تجزیه و تحلیل صورت وضعیت های مالی </a:t>
            </a:r>
            <a:endParaRPr lang="fa-IR" sz="4400" b="1" dirty="0">
              <a:solidFill>
                <a:schemeClr val="accent3">
                  <a:lumMod val="50000"/>
                </a:schemeClr>
              </a:solidFill>
              <a:cs typeface="B Nazanin" pitchFamily="2" charset="-78"/>
            </a:endParaRPr>
          </a:p>
        </p:txBody>
      </p:sp>
      <p:sp>
        <p:nvSpPr>
          <p:cNvPr id="3" name="Title 2"/>
          <p:cNvSpPr>
            <a:spLocks noGrp="1"/>
          </p:cNvSpPr>
          <p:nvPr>
            <p:ph type="title"/>
          </p:nvPr>
        </p:nvSpPr>
        <p:spPr>
          <a:xfrm>
            <a:off x="539552" y="0"/>
            <a:ext cx="8229600" cy="1556792"/>
          </a:xfrm>
        </p:spPr>
        <p:txBody>
          <a:bodyPr>
            <a:normAutofit/>
          </a:bodyPr>
          <a:lstStyle/>
          <a:p>
            <a:r>
              <a:rPr lang="fa-IR" sz="4800" dirty="0" smtClean="0">
                <a:solidFill>
                  <a:srgbClr val="00B0F0"/>
                </a:solidFill>
                <a:cs typeface="B Nazanin" pitchFamily="2" charset="-78"/>
              </a:rPr>
              <a:t>تکنیک ها و روشهای شناسایی ریسک     </a:t>
            </a:r>
            <a:endParaRPr lang="fa-IR" sz="4800" dirty="0">
              <a:solidFill>
                <a:srgbClr val="00B0F0"/>
              </a:solidFill>
              <a:cs typeface="B Nazanin" pitchFamily="2" charset="-78"/>
            </a:endParaRPr>
          </a:p>
        </p:txBody>
      </p:sp>
    </p:spTree>
    <p:extLst>
      <p:ext uri="{BB962C8B-B14F-4D97-AF65-F5344CB8AC3E}">
        <p14:creationId xmlns:p14="http://schemas.microsoft.com/office/powerpoint/2010/main" xmlns="" val="3118963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8840"/>
            <a:ext cx="8229600" cy="4018451"/>
          </a:xfrm>
        </p:spPr>
        <p:txBody>
          <a:bodyPr>
            <a:normAutofit/>
          </a:bodyPr>
          <a:lstStyle/>
          <a:p>
            <a:pPr marL="109728" indent="0" algn="ctr">
              <a:buNone/>
            </a:pPr>
            <a:r>
              <a:rPr lang="fa-IR" sz="4800" b="1" dirty="0" smtClean="0">
                <a:cs typeface="B Nazanin" pitchFamily="2" charset="-78"/>
              </a:rPr>
              <a:t>عبارت است از بازدید مستقیم از </a:t>
            </a:r>
            <a:r>
              <a:rPr lang="en-US" sz="4800" b="1" dirty="0" smtClean="0">
                <a:cs typeface="B Nazanin" pitchFamily="2" charset="-78"/>
              </a:rPr>
              <a:t> </a:t>
            </a:r>
          </a:p>
          <a:p>
            <a:pPr marL="109728" indent="0" algn="ctr">
              <a:buNone/>
            </a:pPr>
            <a:r>
              <a:rPr lang="fa-IR" sz="4800" b="1" dirty="0" smtClean="0">
                <a:cs typeface="B Nazanin" pitchFamily="2" charset="-78"/>
              </a:rPr>
              <a:t>دارایی ها و جریان عملیات سازمان</a:t>
            </a:r>
            <a:endParaRPr lang="fa-IR" sz="4800" b="1" dirty="0">
              <a:cs typeface="B Nazanin" pitchFamily="2" charset="-78"/>
            </a:endParaRPr>
          </a:p>
        </p:txBody>
      </p:sp>
      <p:sp>
        <p:nvSpPr>
          <p:cNvPr id="3" name="Title 2"/>
          <p:cNvSpPr>
            <a:spLocks noGrp="1"/>
          </p:cNvSpPr>
          <p:nvPr>
            <p:ph type="title"/>
          </p:nvPr>
        </p:nvSpPr>
        <p:spPr>
          <a:xfrm>
            <a:off x="0" y="332656"/>
            <a:ext cx="7283152" cy="1642194"/>
          </a:xfrm>
        </p:spPr>
        <p:txBody>
          <a:bodyPr>
            <a:normAutofit/>
          </a:bodyPr>
          <a:lstStyle/>
          <a:p>
            <a:r>
              <a:rPr lang="fa-IR" sz="6600" dirty="0" smtClean="0">
                <a:cs typeface="B Nazanin" pitchFamily="2" charset="-78"/>
              </a:rPr>
              <a:t>بازرسی فیزیکی</a:t>
            </a:r>
            <a:r>
              <a:rPr lang="fa-IR" dirty="0" smtClean="0"/>
              <a:t>                  </a:t>
            </a:r>
            <a:endParaRPr lang="fa-IR" dirty="0"/>
          </a:p>
        </p:txBody>
      </p:sp>
      <p:pic>
        <p:nvPicPr>
          <p:cNvPr id="4" name="Picture 3" descr="untitled.bmp"/>
          <p:cNvPicPr>
            <a:picLocks noChangeAspect="1"/>
          </p:cNvPicPr>
          <p:nvPr/>
        </p:nvPicPr>
        <p:blipFill>
          <a:blip r:embed="rId2" cstate="print"/>
          <a:stretch>
            <a:fillRect/>
          </a:stretch>
        </p:blipFill>
        <p:spPr>
          <a:xfrm>
            <a:off x="2339752" y="3501008"/>
            <a:ext cx="4536504" cy="2571750"/>
          </a:xfrm>
          <a:prstGeom prst="rect">
            <a:avLst/>
          </a:prstGeom>
        </p:spPr>
      </p:pic>
    </p:spTree>
    <p:extLst>
      <p:ext uri="{BB962C8B-B14F-4D97-AF65-F5344CB8AC3E}">
        <p14:creationId xmlns:p14="http://schemas.microsoft.com/office/powerpoint/2010/main" xmlns="" val="7363526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4"/>
            <a:ext cx="8229600" cy="3658411"/>
          </a:xfrm>
        </p:spPr>
        <p:txBody>
          <a:bodyPr>
            <a:normAutofit/>
          </a:bodyPr>
          <a:lstStyle/>
          <a:p>
            <a:pPr marL="109728" indent="0" algn="r">
              <a:buNone/>
            </a:pPr>
            <a:r>
              <a:rPr lang="fa-IR" sz="4000" b="1" dirty="0" smtClean="0">
                <a:cs typeface="B Nazanin" pitchFamily="2" charset="-78"/>
              </a:rPr>
              <a:t>عبارت است از گرد آوری اطلاعات مورد نیاز برای شناسایی خطرها از طریق پرسشنامه </a:t>
            </a:r>
            <a:endParaRPr lang="fa-IR" sz="4000" b="1" dirty="0">
              <a:cs typeface="B Nazanin" pitchFamily="2" charset="-78"/>
            </a:endParaRPr>
          </a:p>
        </p:txBody>
      </p:sp>
      <p:sp>
        <p:nvSpPr>
          <p:cNvPr id="3" name="Title 2"/>
          <p:cNvSpPr>
            <a:spLocks noGrp="1"/>
          </p:cNvSpPr>
          <p:nvPr>
            <p:ph type="title"/>
          </p:nvPr>
        </p:nvSpPr>
        <p:spPr>
          <a:xfrm>
            <a:off x="457200" y="274638"/>
            <a:ext cx="8229600" cy="1786210"/>
          </a:xfrm>
        </p:spPr>
        <p:txBody>
          <a:bodyPr>
            <a:normAutofit/>
          </a:bodyPr>
          <a:lstStyle/>
          <a:p>
            <a:r>
              <a:rPr lang="fa-IR" sz="6600" dirty="0" smtClean="0">
                <a:solidFill>
                  <a:srgbClr val="FF0000"/>
                </a:solidFill>
                <a:cs typeface="B Nazanin" pitchFamily="2" charset="-78"/>
              </a:rPr>
              <a:t>چک لیست             </a:t>
            </a:r>
            <a:endParaRPr lang="fa-IR" sz="6600" dirty="0">
              <a:solidFill>
                <a:srgbClr val="FF0000"/>
              </a:solidFill>
              <a:cs typeface="B Nazanin" pitchFamily="2" charset="-78"/>
            </a:endParaRPr>
          </a:p>
        </p:txBody>
      </p:sp>
      <p:pic>
        <p:nvPicPr>
          <p:cNvPr id="4" name="Picture 3" descr="2010-12-24-CheckList.jpg"/>
          <p:cNvPicPr>
            <a:picLocks noChangeAspect="1"/>
          </p:cNvPicPr>
          <p:nvPr/>
        </p:nvPicPr>
        <p:blipFill>
          <a:blip r:embed="rId2" cstate="print"/>
          <a:stretch>
            <a:fillRect/>
          </a:stretch>
        </p:blipFill>
        <p:spPr>
          <a:xfrm>
            <a:off x="1979712" y="3501008"/>
            <a:ext cx="5832648" cy="2880320"/>
          </a:xfrm>
          <a:prstGeom prst="rect">
            <a:avLst/>
          </a:prstGeom>
        </p:spPr>
      </p:pic>
    </p:spTree>
    <p:extLst>
      <p:ext uri="{BB962C8B-B14F-4D97-AF65-F5344CB8AC3E}">
        <p14:creationId xmlns:p14="http://schemas.microsoft.com/office/powerpoint/2010/main" xmlns="" val="322869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996952"/>
            <a:ext cx="8229600" cy="3658411"/>
          </a:xfrm>
        </p:spPr>
        <p:txBody>
          <a:bodyPr>
            <a:normAutofit/>
          </a:bodyPr>
          <a:lstStyle/>
          <a:p>
            <a:pPr marL="109728" indent="0" algn="r">
              <a:buNone/>
            </a:pPr>
            <a:r>
              <a:rPr lang="fa-IR" sz="3600" b="1" dirty="0" smtClean="0">
                <a:cs typeface="B Nazanin" pitchFamily="2" charset="-78"/>
              </a:rPr>
              <a:t>ابزاری است برای پی بردن به نوع توزیع وظایف ، نحوه تقسیم کار و ارتباطات عمودی و افقی بین واحد های مختلف.                                                  از طریق نمودار سازمانی نمیتوان انواع خطرات را شناسایی نمود ولی میتوان حوزه ها ومناطق خطر را تشخیص داد.</a:t>
            </a:r>
            <a:endParaRPr lang="fa-IR" sz="3600" b="1" dirty="0">
              <a:cs typeface="B Nazanin" pitchFamily="2" charset="-78"/>
            </a:endParaRPr>
          </a:p>
        </p:txBody>
      </p:sp>
      <p:sp>
        <p:nvSpPr>
          <p:cNvPr id="3" name="Title 2"/>
          <p:cNvSpPr>
            <a:spLocks noGrp="1"/>
          </p:cNvSpPr>
          <p:nvPr>
            <p:ph type="title"/>
          </p:nvPr>
        </p:nvSpPr>
        <p:spPr>
          <a:xfrm>
            <a:off x="3095328" y="260648"/>
            <a:ext cx="6048672" cy="1786210"/>
          </a:xfrm>
        </p:spPr>
        <p:txBody>
          <a:bodyPr>
            <a:normAutofit/>
          </a:bodyPr>
          <a:lstStyle/>
          <a:p>
            <a:r>
              <a:rPr lang="fa-IR" sz="5400" dirty="0" smtClean="0">
                <a:solidFill>
                  <a:srgbClr val="FF0000"/>
                </a:solidFill>
                <a:cs typeface="B Nazanin" pitchFamily="2" charset="-78"/>
              </a:rPr>
              <a:t>نمودار سازمانی            </a:t>
            </a:r>
            <a:endParaRPr lang="fa-IR" sz="5400" dirty="0">
              <a:solidFill>
                <a:srgbClr val="FF0000"/>
              </a:solidFill>
              <a:cs typeface="B Nazanin" pitchFamily="2" charset="-78"/>
            </a:endParaRPr>
          </a:p>
        </p:txBody>
      </p:sp>
      <p:pic>
        <p:nvPicPr>
          <p:cNvPr id="4" name="Picture 3" descr="473519717_world_organization_structure.gif"/>
          <p:cNvPicPr>
            <a:picLocks noChangeAspect="1"/>
          </p:cNvPicPr>
          <p:nvPr/>
        </p:nvPicPr>
        <p:blipFill>
          <a:blip r:embed="rId2" cstate="print"/>
          <a:stretch>
            <a:fillRect/>
          </a:stretch>
        </p:blipFill>
        <p:spPr>
          <a:xfrm>
            <a:off x="899592" y="188640"/>
            <a:ext cx="3168352" cy="2686819"/>
          </a:xfrm>
          <a:prstGeom prst="rect">
            <a:avLst/>
          </a:prstGeom>
        </p:spPr>
      </p:pic>
    </p:spTree>
    <p:extLst>
      <p:ext uri="{BB962C8B-B14F-4D97-AF65-F5344CB8AC3E}">
        <p14:creationId xmlns:p14="http://schemas.microsoft.com/office/powerpoint/2010/main" xmlns="" val="13487706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3212976"/>
            <a:ext cx="8229600" cy="2880320"/>
          </a:xfrm>
        </p:spPr>
        <p:txBody>
          <a:bodyPr>
            <a:normAutofit/>
          </a:bodyPr>
          <a:lstStyle/>
          <a:p>
            <a:pPr algn="ctr">
              <a:buNone/>
            </a:pPr>
            <a:r>
              <a:rPr lang="fa-IR" sz="4400" b="1" dirty="0" smtClean="0">
                <a:cs typeface="B Nazanin" pitchFamily="2" charset="-78"/>
              </a:rPr>
              <a:t>این چرخه شامل بیان جزئیات مناسب در کلیه مراحل تولید که از ورود مواد اولیه شروع میشود تا مرحله ساخت ، نگهداری و توزیع.</a:t>
            </a:r>
            <a:endParaRPr lang="fa-IR" sz="4400" b="1" dirty="0">
              <a:cs typeface="B Nazanin" pitchFamily="2" charset="-78"/>
            </a:endParaRPr>
          </a:p>
        </p:txBody>
      </p:sp>
      <p:sp>
        <p:nvSpPr>
          <p:cNvPr id="3" name="Title 2"/>
          <p:cNvSpPr>
            <a:spLocks noGrp="1"/>
          </p:cNvSpPr>
          <p:nvPr>
            <p:ph type="title"/>
          </p:nvPr>
        </p:nvSpPr>
        <p:spPr>
          <a:xfrm>
            <a:off x="3671392" y="476672"/>
            <a:ext cx="5472608" cy="1440160"/>
          </a:xfrm>
        </p:spPr>
        <p:txBody>
          <a:bodyPr>
            <a:normAutofit fontScale="90000"/>
          </a:bodyPr>
          <a:lstStyle/>
          <a:p>
            <a:r>
              <a:rPr lang="fa-IR" sz="6000" dirty="0" smtClean="0"/>
              <a:t>نمودار چرخه تولید                 </a:t>
            </a:r>
            <a:endParaRPr lang="fa-IR" sz="6000" dirty="0"/>
          </a:p>
        </p:txBody>
      </p:sp>
      <p:pic>
        <p:nvPicPr>
          <p:cNvPr id="4" name="Picture 3" descr="alubond-green-layers.jpg"/>
          <p:cNvPicPr>
            <a:picLocks noChangeAspect="1"/>
          </p:cNvPicPr>
          <p:nvPr/>
        </p:nvPicPr>
        <p:blipFill>
          <a:blip r:embed="rId2" cstate="print"/>
          <a:stretch>
            <a:fillRect/>
          </a:stretch>
        </p:blipFill>
        <p:spPr>
          <a:xfrm>
            <a:off x="0" y="188640"/>
            <a:ext cx="3347863" cy="3140968"/>
          </a:xfrm>
          <a:prstGeom prst="rect">
            <a:avLst/>
          </a:prstGeom>
        </p:spPr>
      </p:pic>
    </p:spTree>
    <p:extLst>
      <p:ext uri="{BB962C8B-B14F-4D97-AF65-F5344CB8AC3E}">
        <p14:creationId xmlns:p14="http://schemas.microsoft.com/office/powerpoint/2010/main" xmlns="" val="383018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996952"/>
            <a:ext cx="8229600" cy="3312368"/>
          </a:xfrm>
        </p:spPr>
        <p:txBody>
          <a:bodyPr>
            <a:normAutofit/>
          </a:bodyPr>
          <a:lstStyle/>
          <a:p>
            <a:pPr marL="109728" indent="0" algn="r">
              <a:buNone/>
            </a:pPr>
            <a:endParaRPr lang="en-US" sz="3200" b="1" dirty="0" smtClean="0">
              <a:cs typeface="B Nazanin" pitchFamily="2" charset="-78"/>
            </a:endParaRPr>
          </a:p>
          <a:p>
            <a:pPr marL="109728" indent="0" algn="r">
              <a:buNone/>
            </a:pPr>
            <a:r>
              <a:rPr lang="fa-IR" sz="4000" b="1" dirty="0" smtClean="0">
                <a:cs typeface="B Nazanin" pitchFamily="2" charset="-78"/>
              </a:rPr>
              <a:t>تجزیه وتحلیل   ” چه میشود اگر ؟ ”</a:t>
            </a:r>
          </a:p>
          <a:p>
            <a:pPr marL="109728" indent="0" algn="r">
              <a:buNone/>
            </a:pPr>
            <a:r>
              <a:rPr lang="fa-IR" sz="3200" b="1" dirty="0" smtClean="0">
                <a:cs typeface="B Nazanin" pitchFamily="2" charset="-78"/>
              </a:rPr>
              <a:t>این روش از مفهوم { اگر این امر رخ دهد چه خواهد شد }  برگرفته شده است و هدف آن توجه و تمرکز بر اثرات رویداد های احتمالی است.</a:t>
            </a:r>
            <a:r>
              <a:rPr lang="en-US" sz="3200" b="1" dirty="0" smtClean="0">
                <a:cs typeface="B Nazanin" pitchFamily="2" charset="-78"/>
              </a:rPr>
              <a:t>   </a:t>
            </a:r>
          </a:p>
        </p:txBody>
      </p:sp>
      <p:sp>
        <p:nvSpPr>
          <p:cNvPr id="3" name="Title 2"/>
          <p:cNvSpPr>
            <a:spLocks noGrp="1"/>
          </p:cNvSpPr>
          <p:nvPr>
            <p:ph type="title"/>
          </p:nvPr>
        </p:nvSpPr>
        <p:spPr>
          <a:xfrm>
            <a:off x="4237112" y="260648"/>
            <a:ext cx="4906888" cy="1872208"/>
          </a:xfrm>
        </p:spPr>
        <p:txBody>
          <a:bodyPr>
            <a:normAutofit/>
          </a:bodyPr>
          <a:lstStyle/>
          <a:p>
            <a:r>
              <a:rPr lang="en-US" sz="4800" dirty="0" smtClean="0"/>
              <a:t>What If method</a:t>
            </a:r>
            <a:endParaRPr lang="fa-IR" sz="4800" dirty="0"/>
          </a:p>
        </p:txBody>
      </p:sp>
      <p:pic>
        <p:nvPicPr>
          <p:cNvPr id="4" name="Picture 3" descr="6202question-mark.jpg"/>
          <p:cNvPicPr>
            <a:picLocks noChangeAspect="1"/>
          </p:cNvPicPr>
          <p:nvPr/>
        </p:nvPicPr>
        <p:blipFill>
          <a:blip r:embed="rId2" cstate="print"/>
          <a:stretch>
            <a:fillRect/>
          </a:stretch>
        </p:blipFill>
        <p:spPr>
          <a:xfrm>
            <a:off x="0" y="0"/>
            <a:ext cx="3853284" cy="3573016"/>
          </a:xfrm>
          <a:prstGeom prst="rect">
            <a:avLst/>
          </a:prstGeom>
        </p:spPr>
      </p:pic>
    </p:spTree>
    <p:extLst>
      <p:ext uri="{BB962C8B-B14F-4D97-AF65-F5344CB8AC3E}">
        <p14:creationId xmlns:p14="http://schemas.microsoft.com/office/powerpoint/2010/main" xmlns="" val="25961640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None/>
            </a:pPr>
            <a:r>
              <a:rPr lang="fa-IR" sz="3600" b="1" dirty="0" smtClean="0">
                <a:cs typeface="B Nazanin" pitchFamily="2" charset="-78"/>
              </a:rPr>
              <a:t>تکنیک تجزیه تحلیل خطا یا درخت علت بعنوان یکی از قویترین ابزار های تجزیه و تحلیل فرایند ایمنی سیستم بخصوص در ارزیابی های بسیار پیچیده مورد استفاده قرار میگیرد. به دلیل استفاده از روش قیاسی یعنی رسیدن از کل به جزئ، بسیاری از تحلیل گر های ایمنی سیستم ،بکارگیری این روش را در بررسی حالات احتمالی مختلف  بسیار مفید میدانند.                               </a:t>
            </a:r>
            <a:endParaRPr lang="fa-IR" sz="3600" b="1" dirty="0">
              <a:cs typeface="B Nazanin" pitchFamily="2" charset="-78"/>
            </a:endParaRPr>
          </a:p>
        </p:txBody>
      </p:sp>
      <p:sp>
        <p:nvSpPr>
          <p:cNvPr id="3" name="Title 2"/>
          <p:cNvSpPr>
            <a:spLocks noGrp="1"/>
          </p:cNvSpPr>
          <p:nvPr>
            <p:ph type="title"/>
          </p:nvPr>
        </p:nvSpPr>
        <p:spPr/>
        <p:txBody>
          <a:bodyPr/>
          <a:lstStyle/>
          <a:p>
            <a:r>
              <a:rPr lang="en-US" dirty="0" smtClean="0">
                <a:cs typeface="B Nazanin" pitchFamily="2" charset="-78"/>
              </a:rPr>
              <a:t>  </a:t>
            </a:r>
            <a:r>
              <a:rPr lang="fa-IR" dirty="0" smtClean="0">
                <a:cs typeface="B Nazanin" pitchFamily="2" charset="-78"/>
              </a:rPr>
              <a:t>    </a:t>
            </a:r>
            <a:r>
              <a:rPr lang="en-US" dirty="0" smtClean="0">
                <a:cs typeface="B Nazanin" pitchFamily="2" charset="-78"/>
              </a:rPr>
              <a:t>  FTA</a:t>
            </a:r>
            <a:r>
              <a:rPr lang="fa-IR" dirty="0" smtClean="0">
                <a:cs typeface="B Nazanin" pitchFamily="2" charset="-78"/>
              </a:rPr>
              <a:t>تجزیه و تحلیل درخت خطا    </a:t>
            </a:r>
            <a:endParaRPr lang="fa-IR" dirty="0">
              <a:cs typeface="B Nazanin" pitchFamily="2" charset="-78"/>
            </a:endParaRPr>
          </a:p>
        </p:txBody>
      </p:sp>
    </p:spTree>
    <p:extLst>
      <p:ext uri="{BB962C8B-B14F-4D97-AF65-F5344CB8AC3E}">
        <p14:creationId xmlns:p14="http://schemas.microsoft.com/office/powerpoint/2010/main" xmlns="" val="10633226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bmp"/>
          <p:cNvPicPr>
            <a:picLocks noChangeAspect="1"/>
          </p:cNvPicPr>
          <p:nvPr/>
        </p:nvPicPr>
        <p:blipFill>
          <a:blip r:embed="rId2" cstate="print"/>
          <a:stretch>
            <a:fillRect/>
          </a:stretch>
        </p:blipFill>
        <p:spPr>
          <a:xfrm>
            <a:off x="2029142" y="0"/>
            <a:ext cx="5085715" cy="4437112"/>
          </a:xfrm>
          <a:prstGeom prst="rect">
            <a:avLst/>
          </a:prstGeom>
        </p:spPr>
      </p:pic>
      <p:pic>
        <p:nvPicPr>
          <p:cNvPr id="3" name="Picture 2" descr="thumbopen.jpg"/>
          <p:cNvPicPr>
            <a:picLocks noChangeAspect="1"/>
          </p:cNvPicPr>
          <p:nvPr/>
        </p:nvPicPr>
        <p:blipFill>
          <a:blip r:embed="rId3" cstate="print"/>
          <a:stretch>
            <a:fillRect/>
          </a:stretch>
        </p:blipFill>
        <p:spPr>
          <a:xfrm>
            <a:off x="3059832" y="4509120"/>
            <a:ext cx="2808312" cy="18002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3212976"/>
            <a:ext cx="8229600" cy="3168352"/>
          </a:xfrm>
        </p:spPr>
        <p:txBody>
          <a:bodyPr>
            <a:normAutofit lnSpcReduction="10000"/>
          </a:bodyPr>
          <a:lstStyle/>
          <a:p>
            <a:pPr algn="r">
              <a:buNone/>
            </a:pPr>
            <a:r>
              <a:rPr lang="fa-IR" sz="3600" b="1" dirty="0" smtClean="0">
                <a:solidFill>
                  <a:schemeClr val="accent3">
                    <a:lumMod val="50000"/>
                  </a:schemeClr>
                </a:solidFill>
                <a:cs typeface="B Nazanin" pitchFamily="2" charset="-78"/>
              </a:rPr>
              <a:t>پس از شناسایی خطر میبایست ریسک یا تاثیری که خطر های شناسایی شده بر موسسه یا سازمان  خواهند گذاشت اندازه گیری نمود. ریسک همیشه به صورت عددی بیان میشود و از حاصلضرب احتمال وقوع در پیامد یا شدت واقعه بدست می آید. </a:t>
            </a:r>
            <a:endParaRPr lang="fa-IR" sz="3600" b="1" dirty="0">
              <a:solidFill>
                <a:schemeClr val="accent3">
                  <a:lumMod val="50000"/>
                </a:schemeClr>
              </a:solidFill>
              <a:cs typeface="B Nazanin" pitchFamily="2" charset="-78"/>
            </a:endParaRPr>
          </a:p>
        </p:txBody>
      </p:sp>
      <p:sp>
        <p:nvSpPr>
          <p:cNvPr id="3" name="Title 2"/>
          <p:cNvSpPr>
            <a:spLocks noGrp="1"/>
          </p:cNvSpPr>
          <p:nvPr>
            <p:ph type="title"/>
          </p:nvPr>
        </p:nvSpPr>
        <p:spPr>
          <a:xfrm>
            <a:off x="4283968" y="0"/>
            <a:ext cx="4860032" cy="3140968"/>
          </a:xfrm>
        </p:spPr>
        <p:txBody>
          <a:bodyPr>
            <a:normAutofit/>
          </a:bodyPr>
          <a:lstStyle/>
          <a:p>
            <a:r>
              <a:rPr lang="fa-IR" sz="4000" dirty="0" smtClean="0">
                <a:cs typeface="B Nazanin" pitchFamily="2" charset="-78"/>
              </a:rPr>
              <a:t>تجزیه و تحلیل ریسک                 </a:t>
            </a:r>
            <a:endParaRPr lang="fa-IR" sz="4000" dirty="0">
              <a:cs typeface="B Nazanin" pitchFamily="2" charset="-78"/>
            </a:endParaRPr>
          </a:p>
        </p:txBody>
      </p:sp>
      <p:pic>
        <p:nvPicPr>
          <p:cNvPr id="4" name="Picture 3" descr="davam.jpg"/>
          <p:cNvPicPr>
            <a:picLocks noChangeAspect="1"/>
          </p:cNvPicPr>
          <p:nvPr/>
        </p:nvPicPr>
        <p:blipFill>
          <a:blip r:embed="rId2" cstate="print"/>
          <a:stretch>
            <a:fillRect/>
          </a:stretch>
        </p:blipFill>
        <p:spPr>
          <a:xfrm>
            <a:off x="0" y="260648"/>
            <a:ext cx="4176464" cy="2880320"/>
          </a:xfrm>
          <a:prstGeom prst="rect">
            <a:avLst/>
          </a:prstGeom>
        </p:spPr>
      </p:pic>
    </p:spTree>
    <p:extLst>
      <p:ext uri="{BB962C8B-B14F-4D97-AF65-F5344CB8AC3E}">
        <p14:creationId xmlns:p14="http://schemas.microsoft.com/office/powerpoint/2010/main" xmlns="" val="22185068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lgn="ctr">
              <a:buNone/>
            </a:pPr>
            <a:r>
              <a:rPr lang="fa-IR" sz="4000" b="1" dirty="0" smtClean="0">
                <a:cs typeface="B Nazanin" pitchFamily="2" charset="-78"/>
              </a:rPr>
              <a:t>در طبقه بندی از دو عنصر تواتر و شدت خسارت بهره میگیریم.   </a:t>
            </a:r>
          </a:p>
          <a:p>
            <a:pPr marL="109728" indent="0" algn="ctr">
              <a:buNone/>
            </a:pPr>
            <a:r>
              <a:rPr lang="fa-IR" sz="4000" b="1" dirty="0" smtClean="0">
                <a:cs typeface="B Nazanin" pitchFamily="2" charset="-78"/>
              </a:rPr>
              <a:t>رابطه بین تواتر خطر و شدت حادثه  : </a:t>
            </a:r>
          </a:p>
          <a:p>
            <a:pPr marL="109728" indent="0" algn="ctr">
              <a:buNone/>
            </a:pPr>
            <a:r>
              <a:rPr lang="fa-IR" sz="4000" b="1" dirty="0" smtClean="0">
                <a:cs typeface="B Nazanin" pitchFamily="2" charset="-78"/>
              </a:rPr>
              <a:t>خطر هایی که تواتر آن بالا و شدت آن کم است ( </a:t>
            </a:r>
            <a:r>
              <a:rPr lang="fa-IR" sz="4000" b="1" dirty="0" smtClean="0">
                <a:solidFill>
                  <a:srgbClr val="0070C0"/>
                </a:solidFill>
                <a:cs typeface="B Nazanin" pitchFamily="2" charset="-78"/>
              </a:rPr>
              <a:t>ریسک مطلوب</a:t>
            </a:r>
            <a:r>
              <a:rPr lang="fa-IR" sz="4000" b="1" dirty="0" smtClean="0">
                <a:cs typeface="B Nazanin" pitchFamily="2" charset="-78"/>
              </a:rPr>
              <a:t>)</a:t>
            </a:r>
          </a:p>
          <a:p>
            <a:pPr marL="109728" indent="0" algn="ctr">
              <a:buNone/>
            </a:pPr>
            <a:r>
              <a:rPr lang="fa-IR" sz="4000" b="1" dirty="0" smtClean="0">
                <a:cs typeface="B Nazanin" pitchFamily="2" charset="-78"/>
              </a:rPr>
              <a:t>خطر هایی که تواتر آن کم ولی شدت ان زیاد است( </a:t>
            </a:r>
            <a:r>
              <a:rPr lang="fa-IR" sz="4000" b="1" dirty="0" smtClean="0">
                <a:solidFill>
                  <a:srgbClr val="FF0000"/>
                </a:solidFill>
                <a:cs typeface="B Nazanin" pitchFamily="2" charset="-78"/>
              </a:rPr>
              <a:t>ریسک فاجعه آمیز</a:t>
            </a:r>
            <a:r>
              <a:rPr lang="fa-IR" sz="4000" b="1" dirty="0" smtClean="0">
                <a:cs typeface="B Nazanin" pitchFamily="2" charset="-78"/>
              </a:rPr>
              <a:t>)                                      </a:t>
            </a:r>
            <a:endParaRPr lang="fa-IR" sz="4000" b="1" dirty="0">
              <a:cs typeface="B Nazanin" pitchFamily="2" charset="-78"/>
            </a:endParaRPr>
          </a:p>
        </p:txBody>
      </p:sp>
      <p:sp>
        <p:nvSpPr>
          <p:cNvPr id="3" name="Title 2"/>
          <p:cNvSpPr>
            <a:spLocks noGrp="1"/>
          </p:cNvSpPr>
          <p:nvPr>
            <p:ph type="title"/>
          </p:nvPr>
        </p:nvSpPr>
        <p:spPr/>
        <p:txBody>
          <a:bodyPr/>
          <a:lstStyle/>
          <a:p>
            <a:r>
              <a:rPr lang="fa-IR" dirty="0" smtClean="0">
                <a:solidFill>
                  <a:srgbClr val="00B050"/>
                </a:solidFill>
                <a:cs typeface="B Nazanin" pitchFamily="2" charset="-78"/>
              </a:rPr>
              <a:t>طبقه بندی خطرها بر اساس هزینه       </a:t>
            </a:r>
            <a:endParaRPr lang="fa-IR" dirty="0">
              <a:solidFill>
                <a:srgbClr val="00B050"/>
              </a:solidFill>
              <a:cs typeface="B Nazanin" pitchFamily="2" charset="-78"/>
            </a:endParaRPr>
          </a:p>
        </p:txBody>
      </p:sp>
    </p:spTree>
    <p:extLst>
      <p:ext uri="{BB962C8B-B14F-4D97-AF65-F5344CB8AC3E}">
        <p14:creationId xmlns:p14="http://schemas.microsoft.com/office/powerpoint/2010/main" xmlns="" val="4028621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36912"/>
            <a:ext cx="8229600" cy="3312367"/>
          </a:xfrm>
        </p:spPr>
        <p:txBody>
          <a:bodyPr>
            <a:normAutofit/>
          </a:bodyPr>
          <a:lstStyle/>
          <a:p>
            <a:pPr algn="just">
              <a:buNone/>
            </a:pPr>
            <a:endParaRPr lang="fa-IR" b="1" dirty="0" smtClean="0">
              <a:solidFill>
                <a:srgbClr val="00B050"/>
              </a:solidFill>
              <a:cs typeface="B Nazanin" pitchFamily="2" charset="-78"/>
            </a:endParaRPr>
          </a:p>
          <a:p>
            <a:pPr algn="just">
              <a:buNone/>
            </a:pPr>
            <a:r>
              <a:rPr lang="fa-IR" b="1" dirty="0" smtClean="0">
                <a:solidFill>
                  <a:srgbClr val="00B050"/>
                </a:solidFill>
                <a:cs typeface="B Nazanin" pitchFamily="2" charset="-78"/>
              </a:rPr>
              <a:t>بنابر اين </a:t>
            </a:r>
            <a:r>
              <a:rPr lang="fa-IR" b="1" dirty="0" smtClean="0">
                <a:solidFill>
                  <a:srgbClr val="FF0000"/>
                </a:solidFill>
                <a:cs typeface="B Nazanin" pitchFamily="2" charset="-78"/>
              </a:rPr>
              <a:t>بيمه</a:t>
            </a:r>
            <a:r>
              <a:rPr lang="fa-IR" b="1" dirty="0" smtClean="0">
                <a:solidFill>
                  <a:srgbClr val="00B050"/>
                </a:solidFill>
                <a:cs typeface="B Nazanin" pitchFamily="2" charset="-78"/>
              </a:rPr>
              <a:t> را ميتوان سر آغازي بر دانش </a:t>
            </a:r>
            <a:r>
              <a:rPr lang="fa-IR" b="1" dirty="0" smtClean="0">
                <a:solidFill>
                  <a:srgbClr val="FF0000"/>
                </a:solidFill>
                <a:cs typeface="B Nazanin" pitchFamily="2" charset="-78"/>
              </a:rPr>
              <a:t>مدريت ريسك </a:t>
            </a:r>
            <a:r>
              <a:rPr lang="fa-IR" b="1" dirty="0" smtClean="0">
                <a:solidFill>
                  <a:srgbClr val="00B050"/>
                </a:solidFill>
                <a:cs typeface="B Nazanin" pitchFamily="2" charset="-78"/>
              </a:rPr>
              <a:t>دانست به همين دليل مديران ريسك در ارزيابي خطر از همان شيوه ها و عوامل محاسباتي استفاده ميكنند كه بيمه گران در تامين حق بيمه. همچنين شركت هاي بيمه با اقدام به بازديد اوليه نسبت به پذيرش      يا اجتناب از ريسك اقدام مينمايند.                                              </a:t>
            </a:r>
            <a:endParaRPr lang="en-US" b="1" dirty="0">
              <a:solidFill>
                <a:srgbClr val="00B050"/>
              </a:solidFill>
              <a:cs typeface="B Nazanin" pitchFamily="2" charset="-78"/>
            </a:endParaRPr>
          </a:p>
        </p:txBody>
      </p:sp>
      <p:sp>
        <p:nvSpPr>
          <p:cNvPr id="2" name="Title 1"/>
          <p:cNvSpPr>
            <a:spLocks noGrp="1"/>
          </p:cNvSpPr>
          <p:nvPr>
            <p:ph type="title"/>
          </p:nvPr>
        </p:nvSpPr>
        <p:spPr>
          <a:xfrm>
            <a:off x="457200" y="274638"/>
            <a:ext cx="8229600" cy="1930226"/>
          </a:xfrm>
        </p:spPr>
        <p:txBody>
          <a:bodyPr>
            <a:normAutofit/>
          </a:bodyPr>
          <a:lstStyle/>
          <a:p>
            <a:pPr algn="ctr"/>
            <a:r>
              <a:rPr lang="fa-IR" sz="4000" dirty="0" smtClean="0">
                <a:solidFill>
                  <a:schemeClr val="tx1"/>
                </a:solidFill>
                <a:cs typeface="B Nazanin" pitchFamily="2" charset="-78"/>
              </a:rPr>
              <a:t>امروزه بيمه به عنوان يكي از كارآمد ترين شيوه هاي تامين مالي خسارت در مديريت ريسك شناخته ميشود </a:t>
            </a:r>
            <a:endParaRPr lang="en-US" sz="4000" dirty="0">
              <a:solidFill>
                <a:schemeClr val="tx1"/>
              </a:solidFill>
              <a:cs typeface="B Nazanin"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lgn="r">
              <a:buNone/>
            </a:pPr>
            <a:r>
              <a:rPr lang="fa-IR" sz="2800" b="1" dirty="0" smtClean="0">
                <a:cs typeface="B Nazanin" pitchFamily="2" charset="-78"/>
              </a:rPr>
              <a:t>شدت خطر عبارت است از وسعت و دامنه خسارت و تلفاتی که در صورت بالفعل شدن خطر ، ایجاد خطر خواهد کرد.</a:t>
            </a:r>
          </a:p>
          <a:p>
            <a:pPr marL="109728" indent="0" algn="r">
              <a:buNone/>
            </a:pPr>
            <a:endParaRPr lang="en-US" sz="2800" b="1" dirty="0" smtClean="0">
              <a:cs typeface="B Nazanin" pitchFamily="2" charset="-78"/>
            </a:endParaRPr>
          </a:p>
          <a:p>
            <a:pPr marL="109728" indent="0" algn="r">
              <a:buNone/>
            </a:pPr>
            <a:r>
              <a:rPr lang="fa-IR" sz="2800" b="1" dirty="0" smtClean="0">
                <a:cs typeface="B Nazanin" pitchFamily="2" charset="-78"/>
              </a:rPr>
              <a:t>بر این اساس شدت خطر را به اشکال گوناگون طبقه بندی میکنند : </a:t>
            </a:r>
          </a:p>
          <a:p>
            <a:pPr marL="109728" indent="0" algn="r">
              <a:buNone/>
            </a:pPr>
            <a:r>
              <a:rPr lang="fa-IR" sz="2800" b="1" dirty="0" smtClean="0">
                <a:cs typeface="B Nazanin" pitchFamily="2" charset="-78"/>
              </a:rPr>
              <a:t>1 – فاجعه بار، بحرانی، شدید، جدی (هیئت ایمنی حمل و نقل ملی آمریکا )</a:t>
            </a:r>
          </a:p>
          <a:p>
            <a:pPr marL="109728" indent="0" algn="r">
              <a:buNone/>
            </a:pPr>
            <a:r>
              <a:rPr lang="fa-IR" sz="2800" b="1" dirty="0" smtClean="0">
                <a:cs typeface="B Nazanin" pitchFamily="2" charset="-78"/>
              </a:rPr>
              <a:t>2 – فاجعه بار، بزرگ ، جدی ، کوچک ( سازمان هوا فضا ملی آمریکا )</a:t>
            </a:r>
          </a:p>
          <a:p>
            <a:pPr marL="109728" indent="0" algn="r">
              <a:buNone/>
            </a:pPr>
            <a:r>
              <a:rPr lang="fa-IR" sz="2800" b="1" dirty="0" smtClean="0">
                <a:cs typeface="B Nazanin" pitchFamily="2" charset="-78"/>
              </a:rPr>
              <a:t>3 – طبقه 1، طبقه 2 ، طبقه 3 ، طبقه 4 ( شورای ایمنی ملی آمریکا) </a:t>
            </a:r>
            <a:endParaRPr lang="fa-IR" sz="2800" b="1" dirty="0">
              <a:cs typeface="B Nazanin" pitchFamily="2" charset="-78"/>
            </a:endParaRPr>
          </a:p>
        </p:txBody>
      </p:sp>
      <p:sp>
        <p:nvSpPr>
          <p:cNvPr id="3" name="Title 2"/>
          <p:cNvSpPr>
            <a:spLocks noGrp="1"/>
          </p:cNvSpPr>
          <p:nvPr>
            <p:ph type="title"/>
          </p:nvPr>
        </p:nvSpPr>
        <p:spPr/>
        <p:txBody>
          <a:bodyPr/>
          <a:lstStyle/>
          <a:p>
            <a:r>
              <a:rPr lang="fa-IR" dirty="0" smtClean="0">
                <a:cs typeface="B Nazanin" pitchFamily="2" charset="-78"/>
              </a:rPr>
              <a:t>رابطه بین تواتر خطر و شدت خسارت         </a:t>
            </a:r>
            <a:endParaRPr lang="fa-IR" dirty="0">
              <a:cs typeface="B Nazanin" pitchFamily="2" charset="-78"/>
            </a:endParaRPr>
          </a:p>
        </p:txBody>
      </p:sp>
    </p:spTree>
    <p:extLst>
      <p:ext uri="{BB962C8B-B14F-4D97-AF65-F5344CB8AC3E}">
        <p14:creationId xmlns:p14="http://schemas.microsoft.com/office/powerpoint/2010/main" xmlns="" val="4678936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318004762"/>
              </p:ext>
            </p:extLst>
          </p:nvPr>
        </p:nvGraphicFramePr>
        <p:xfrm>
          <a:off x="323528" y="2204864"/>
          <a:ext cx="8424937" cy="3006325"/>
        </p:xfrm>
        <a:graphic>
          <a:graphicData uri="http://schemas.openxmlformats.org/drawingml/2006/table">
            <a:tbl>
              <a:tblPr rtl="1" firstRow="1" bandRow="1">
                <a:tableStyleId>{21E4AEA4-8DFA-4A89-87EB-49C32662AFE0}</a:tableStyleId>
              </a:tblPr>
              <a:tblGrid>
                <a:gridCol w="1630695"/>
                <a:gridCol w="950754"/>
                <a:gridCol w="5843488"/>
              </a:tblGrid>
              <a:tr h="601265">
                <a:tc>
                  <a:txBody>
                    <a:bodyPr/>
                    <a:lstStyle/>
                    <a:p>
                      <a:pPr algn="ctr" rtl="1"/>
                      <a:r>
                        <a:rPr lang="fa-IR" b="1" dirty="0" smtClean="0">
                          <a:solidFill>
                            <a:schemeClr val="tx1"/>
                          </a:solidFill>
                          <a:cs typeface="B Nazanin" pitchFamily="2" charset="-78"/>
                        </a:rPr>
                        <a:t>نوع</a:t>
                      </a:r>
                      <a:r>
                        <a:rPr lang="fa-IR" b="1" baseline="0" dirty="0" smtClean="0">
                          <a:solidFill>
                            <a:schemeClr val="tx1"/>
                          </a:solidFill>
                          <a:cs typeface="B Nazanin" pitchFamily="2" charset="-78"/>
                        </a:rPr>
                        <a:t>  خطر                                              </a:t>
                      </a:r>
                      <a:r>
                        <a:rPr lang="fa-IR" b="1" dirty="0" smtClean="0">
                          <a:solidFill>
                            <a:schemeClr val="tx1"/>
                          </a:solidFill>
                          <a:cs typeface="B Nazanin" pitchFamily="2" charset="-78"/>
                        </a:rPr>
                        <a:t>  </a:t>
                      </a:r>
                      <a:r>
                        <a:rPr lang="fa-IR" b="1" baseline="0" dirty="0" smtClean="0">
                          <a:solidFill>
                            <a:schemeClr val="tx1"/>
                          </a:solidFill>
                          <a:cs typeface="B Nazanin" pitchFamily="2" charset="-78"/>
                        </a:rPr>
                        <a:t>                                </a:t>
                      </a:r>
                      <a:endParaRPr lang="fa-IR" b="1" dirty="0">
                        <a:solidFill>
                          <a:schemeClr val="tx1"/>
                        </a:solidFill>
                        <a:cs typeface="B Nazanin" pitchFamily="2" charset="-78"/>
                      </a:endParaRPr>
                    </a:p>
                  </a:txBody>
                  <a:tcPr/>
                </a:tc>
                <a:tc>
                  <a:txBody>
                    <a:bodyPr/>
                    <a:lstStyle/>
                    <a:p>
                      <a:pPr rtl="1"/>
                      <a:r>
                        <a:rPr lang="fa-IR" b="1" dirty="0" smtClean="0">
                          <a:solidFill>
                            <a:schemeClr val="tx1"/>
                          </a:solidFill>
                          <a:cs typeface="B Nazanin" pitchFamily="2" charset="-78"/>
                        </a:rPr>
                        <a:t>طبقه</a:t>
                      </a:r>
                      <a:endParaRPr lang="fa-IR" b="1" dirty="0">
                        <a:solidFill>
                          <a:schemeClr val="tx1"/>
                        </a:solidFill>
                        <a:cs typeface="B Nazanin" pitchFamily="2" charset="-78"/>
                      </a:endParaRPr>
                    </a:p>
                  </a:txBody>
                  <a:tcPr/>
                </a:tc>
                <a:tc>
                  <a:txBody>
                    <a:bodyPr/>
                    <a:lstStyle/>
                    <a:p>
                      <a:pPr algn="ctr" rtl="1"/>
                      <a:r>
                        <a:rPr lang="fa-IR" b="1" dirty="0" smtClean="0">
                          <a:solidFill>
                            <a:schemeClr val="tx1"/>
                          </a:solidFill>
                          <a:cs typeface="B Nazanin" pitchFamily="2" charset="-78"/>
                        </a:rPr>
                        <a:t>تعریف</a:t>
                      </a:r>
                      <a:endParaRPr lang="fa-IR" b="1" dirty="0">
                        <a:solidFill>
                          <a:schemeClr val="tx1"/>
                        </a:solidFill>
                        <a:cs typeface="B Nazanin" pitchFamily="2" charset="-78"/>
                      </a:endParaRPr>
                    </a:p>
                  </a:txBody>
                  <a:tcPr/>
                </a:tc>
              </a:tr>
              <a:tr h="601265">
                <a:tc>
                  <a:txBody>
                    <a:bodyPr/>
                    <a:lstStyle/>
                    <a:p>
                      <a:pPr algn="ctr" rtl="1"/>
                      <a:r>
                        <a:rPr lang="fa-IR" b="1" dirty="0" smtClean="0">
                          <a:solidFill>
                            <a:schemeClr val="tx1"/>
                          </a:solidFill>
                          <a:cs typeface="B Nazanin" pitchFamily="2" charset="-78"/>
                        </a:rPr>
                        <a:t>فاجعه بار</a:t>
                      </a:r>
                      <a:endParaRPr lang="fa-IR" b="1" dirty="0">
                        <a:solidFill>
                          <a:schemeClr val="tx1"/>
                        </a:solidFill>
                        <a:cs typeface="B Nazanin" pitchFamily="2" charset="-78"/>
                      </a:endParaRPr>
                    </a:p>
                  </a:txBody>
                  <a:tcPr/>
                </a:tc>
                <a:tc>
                  <a:txBody>
                    <a:bodyPr/>
                    <a:lstStyle/>
                    <a:p>
                      <a:pPr algn="ctr" rtl="1"/>
                      <a:r>
                        <a:rPr lang="fa-IR" b="1" dirty="0" smtClean="0">
                          <a:solidFill>
                            <a:schemeClr val="tx1"/>
                          </a:solidFill>
                          <a:cs typeface="B Nazanin" pitchFamily="2" charset="-78"/>
                        </a:rPr>
                        <a:t>1</a:t>
                      </a:r>
                      <a:endParaRPr lang="fa-IR" b="1" dirty="0">
                        <a:solidFill>
                          <a:schemeClr val="tx1"/>
                        </a:solidFill>
                        <a:cs typeface="B Nazanin" pitchFamily="2" charset="-78"/>
                      </a:endParaRPr>
                    </a:p>
                  </a:txBody>
                  <a:tcPr/>
                </a:tc>
                <a:tc>
                  <a:txBody>
                    <a:bodyPr/>
                    <a:lstStyle/>
                    <a:p>
                      <a:pPr algn="ctr" rtl="1"/>
                      <a:r>
                        <a:rPr lang="fa-IR" b="1" dirty="0" smtClean="0">
                          <a:solidFill>
                            <a:schemeClr val="tx1"/>
                          </a:solidFill>
                          <a:cs typeface="B Nazanin" pitchFamily="2" charset="-78"/>
                        </a:rPr>
                        <a:t>مرگ میر یا از بین رفتن سیستم</a:t>
                      </a:r>
                      <a:endParaRPr lang="fa-IR" b="1" dirty="0">
                        <a:solidFill>
                          <a:schemeClr val="tx1"/>
                        </a:solidFill>
                        <a:cs typeface="B Nazanin" pitchFamily="2" charset="-78"/>
                      </a:endParaRPr>
                    </a:p>
                  </a:txBody>
                  <a:tcPr/>
                </a:tc>
              </a:tr>
              <a:tr h="601265">
                <a:tc>
                  <a:txBody>
                    <a:bodyPr/>
                    <a:lstStyle/>
                    <a:p>
                      <a:pPr algn="ctr" rtl="1"/>
                      <a:r>
                        <a:rPr lang="fa-IR" b="1" dirty="0" smtClean="0">
                          <a:solidFill>
                            <a:schemeClr val="tx1"/>
                          </a:solidFill>
                          <a:cs typeface="B Nazanin" pitchFamily="2" charset="-78"/>
                        </a:rPr>
                        <a:t>بحرانی</a:t>
                      </a:r>
                      <a:endParaRPr lang="fa-IR" b="1" dirty="0">
                        <a:solidFill>
                          <a:schemeClr val="tx1"/>
                        </a:solidFill>
                        <a:cs typeface="B Nazanin" pitchFamily="2" charset="-78"/>
                      </a:endParaRPr>
                    </a:p>
                  </a:txBody>
                  <a:tcPr/>
                </a:tc>
                <a:tc>
                  <a:txBody>
                    <a:bodyPr/>
                    <a:lstStyle/>
                    <a:p>
                      <a:pPr algn="ctr" rtl="1"/>
                      <a:r>
                        <a:rPr lang="fa-IR" b="1" dirty="0" smtClean="0">
                          <a:solidFill>
                            <a:schemeClr val="tx1"/>
                          </a:solidFill>
                          <a:cs typeface="B Nazanin" pitchFamily="2" charset="-78"/>
                        </a:rPr>
                        <a:t>2</a:t>
                      </a:r>
                      <a:endParaRPr lang="fa-IR" b="1" dirty="0">
                        <a:solidFill>
                          <a:schemeClr val="tx1"/>
                        </a:solidFill>
                        <a:cs typeface="B Nazanin" pitchFamily="2" charset="-78"/>
                      </a:endParaRPr>
                    </a:p>
                  </a:txBody>
                  <a:tcPr/>
                </a:tc>
                <a:tc>
                  <a:txBody>
                    <a:bodyPr/>
                    <a:lstStyle/>
                    <a:p>
                      <a:pPr algn="ctr" rtl="1"/>
                      <a:r>
                        <a:rPr lang="fa-IR" b="1" dirty="0" smtClean="0">
                          <a:solidFill>
                            <a:schemeClr val="tx1"/>
                          </a:solidFill>
                          <a:cs typeface="B Nazanin" pitchFamily="2" charset="-78"/>
                        </a:rPr>
                        <a:t>جراحات، بیماری های شغلی،آسیب</a:t>
                      </a:r>
                      <a:r>
                        <a:rPr lang="fa-IR" b="1" baseline="0" dirty="0" smtClean="0">
                          <a:solidFill>
                            <a:schemeClr val="tx1"/>
                          </a:solidFill>
                          <a:cs typeface="B Nazanin" pitchFamily="2" charset="-78"/>
                        </a:rPr>
                        <a:t> های وارد به سیستم شدید</a:t>
                      </a:r>
                      <a:endParaRPr lang="fa-IR" b="1" dirty="0">
                        <a:solidFill>
                          <a:schemeClr val="tx1"/>
                        </a:solidFill>
                        <a:cs typeface="B Nazanin" pitchFamily="2" charset="-78"/>
                      </a:endParaRPr>
                    </a:p>
                  </a:txBody>
                  <a:tcPr/>
                </a:tc>
              </a:tr>
              <a:tr h="601265">
                <a:tc>
                  <a:txBody>
                    <a:bodyPr/>
                    <a:lstStyle/>
                    <a:p>
                      <a:pPr algn="ctr" rtl="1"/>
                      <a:r>
                        <a:rPr lang="fa-IR" b="1" dirty="0" smtClean="0">
                          <a:solidFill>
                            <a:schemeClr val="tx1"/>
                          </a:solidFill>
                          <a:cs typeface="B Nazanin" pitchFamily="2" charset="-78"/>
                        </a:rPr>
                        <a:t>مرزی</a:t>
                      </a:r>
                      <a:endParaRPr lang="fa-IR" b="1" dirty="0">
                        <a:solidFill>
                          <a:schemeClr val="tx1"/>
                        </a:solidFill>
                        <a:cs typeface="B Nazanin" pitchFamily="2" charset="-78"/>
                      </a:endParaRPr>
                    </a:p>
                  </a:txBody>
                  <a:tcPr/>
                </a:tc>
                <a:tc>
                  <a:txBody>
                    <a:bodyPr/>
                    <a:lstStyle/>
                    <a:p>
                      <a:pPr algn="ctr" rtl="1"/>
                      <a:r>
                        <a:rPr lang="fa-IR" b="1" dirty="0" smtClean="0">
                          <a:solidFill>
                            <a:schemeClr val="tx1"/>
                          </a:solidFill>
                          <a:cs typeface="B Nazanin" pitchFamily="2" charset="-78"/>
                        </a:rPr>
                        <a:t>3</a:t>
                      </a:r>
                      <a:endParaRPr lang="fa-IR" b="1" dirty="0">
                        <a:solidFill>
                          <a:schemeClr val="tx1"/>
                        </a:solidFill>
                        <a:cs typeface="B Nazanin" pitchFamily="2" charset="-78"/>
                      </a:endParaRPr>
                    </a:p>
                  </a:txBody>
                  <a:tcPr/>
                </a:tc>
                <a:tc>
                  <a:txBody>
                    <a:bodyPr/>
                    <a:lstStyle/>
                    <a:p>
                      <a:pPr algn="ctr" rtl="1"/>
                      <a:r>
                        <a:rPr lang="fa-IR" b="1" dirty="0" smtClean="0">
                          <a:solidFill>
                            <a:schemeClr val="tx1"/>
                          </a:solidFill>
                          <a:cs typeface="B Nazanin" pitchFamily="2" charset="-78"/>
                        </a:rPr>
                        <a:t>جراحات،بیماری های شغلی ، آسیب های</a:t>
                      </a:r>
                      <a:r>
                        <a:rPr lang="fa-IR" b="1" baseline="0" dirty="0" smtClean="0">
                          <a:solidFill>
                            <a:schemeClr val="tx1"/>
                          </a:solidFill>
                          <a:cs typeface="B Nazanin" pitchFamily="2" charset="-78"/>
                        </a:rPr>
                        <a:t> </a:t>
                      </a:r>
                      <a:r>
                        <a:rPr lang="fa-IR" b="1" dirty="0" smtClean="0">
                          <a:solidFill>
                            <a:schemeClr val="tx1"/>
                          </a:solidFill>
                          <a:cs typeface="B Nazanin" pitchFamily="2" charset="-78"/>
                        </a:rPr>
                        <a:t>وارد به سیستم کوچک</a:t>
                      </a:r>
                      <a:endParaRPr lang="fa-IR" b="1" dirty="0">
                        <a:solidFill>
                          <a:schemeClr val="tx1"/>
                        </a:solidFill>
                        <a:cs typeface="B Nazanin" pitchFamily="2" charset="-78"/>
                      </a:endParaRPr>
                    </a:p>
                  </a:txBody>
                  <a:tcPr/>
                </a:tc>
              </a:tr>
              <a:tr h="601265">
                <a:tc>
                  <a:txBody>
                    <a:bodyPr/>
                    <a:lstStyle/>
                    <a:p>
                      <a:pPr algn="ctr" rtl="1"/>
                      <a:r>
                        <a:rPr lang="fa-IR" b="1" dirty="0" smtClean="0">
                          <a:solidFill>
                            <a:schemeClr val="tx1"/>
                          </a:solidFill>
                          <a:cs typeface="B Nazanin" pitchFamily="2" charset="-78"/>
                        </a:rPr>
                        <a:t>جزئی</a:t>
                      </a:r>
                      <a:endParaRPr lang="fa-IR" b="1" dirty="0">
                        <a:solidFill>
                          <a:schemeClr val="tx1"/>
                        </a:solidFill>
                        <a:cs typeface="B Nazanin" pitchFamily="2" charset="-78"/>
                      </a:endParaRPr>
                    </a:p>
                  </a:txBody>
                  <a:tcPr/>
                </a:tc>
                <a:tc>
                  <a:txBody>
                    <a:bodyPr/>
                    <a:lstStyle/>
                    <a:p>
                      <a:pPr algn="ctr" rtl="1"/>
                      <a:r>
                        <a:rPr lang="fa-IR" b="1" dirty="0" smtClean="0">
                          <a:solidFill>
                            <a:schemeClr val="tx1"/>
                          </a:solidFill>
                          <a:cs typeface="B Nazanin" pitchFamily="2" charset="-78"/>
                        </a:rPr>
                        <a:t>4</a:t>
                      </a:r>
                      <a:endParaRPr lang="fa-IR" b="1" dirty="0">
                        <a:solidFill>
                          <a:schemeClr val="tx1"/>
                        </a:solidFill>
                        <a:cs typeface="B Nazanin" pitchFamily="2" charset="-78"/>
                      </a:endParaRPr>
                    </a:p>
                  </a:txBody>
                  <a:tcPr/>
                </a:tc>
                <a:tc>
                  <a:txBody>
                    <a:bodyPr/>
                    <a:lstStyle/>
                    <a:p>
                      <a:pPr algn="ctr" rtl="1"/>
                      <a:r>
                        <a:rPr lang="fa-IR" b="1" dirty="0" smtClean="0">
                          <a:solidFill>
                            <a:schemeClr val="tx1"/>
                          </a:solidFill>
                          <a:cs typeface="B Nazanin" pitchFamily="2" charset="-78"/>
                        </a:rPr>
                        <a:t>جراحات، بیماری های شغلی ، آسیب</a:t>
                      </a:r>
                      <a:r>
                        <a:rPr lang="fa-IR" b="1" baseline="0" dirty="0" smtClean="0">
                          <a:solidFill>
                            <a:schemeClr val="tx1"/>
                          </a:solidFill>
                          <a:cs typeface="B Nazanin" pitchFamily="2" charset="-78"/>
                        </a:rPr>
                        <a:t> های وارد به سیستم  خیلی کوچک</a:t>
                      </a:r>
                      <a:endParaRPr lang="fa-IR" b="1" dirty="0">
                        <a:solidFill>
                          <a:schemeClr val="tx1"/>
                        </a:solidFill>
                        <a:cs typeface="B Nazanin" pitchFamily="2" charset="-78"/>
                      </a:endParaRPr>
                    </a:p>
                  </a:txBody>
                  <a:tcPr/>
                </a:tc>
              </a:tr>
            </a:tbl>
          </a:graphicData>
        </a:graphic>
      </p:graphicFrame>
      <p:sp>
        <p:nvSpPr>
          <p:cNvPr id="3" name="Title 2"/>
          <p:cNvSpPr>
            <a:spLocks noGrp="1"/>
          </p:cNvSpPr>
          <p:nvPr>
            <p:ph type="title"/>
          </p:nvPr>
        </p:nvSpPr>
        <p:spPr/>
        <p:txBody>
          <a:bodyPr/>
          <a:lstStyle/>
          <a:p>
            <a:r>
              <a:rPr lang="fa-IR" dirty="0" smtClean="0">
                <a:cs typeface="B Nazanin" pitchFamily="2" charset="-78"/>
              </a:rPr>
              <a:t>طبقه بندی استاندارد های نظامی آمریکا     </a:t>
            </a:r>
            <a:endParaRPr lang="fa-IR" dirty="0">
              <a:cs typeface="B Nazanin" pitchFamily="2" charset="-78"/>
            </a:endParaRPr>
          </a:p>
        </p:txBody>
      </p:sp>
    </p:spTree>
    <p:extLst>
      <p:ext uri="{BB962C8B-B14F-4D97-AF65-F5344CB8AC3E}">
        <p14:creationId xmlns:p14="http://schemas.microsoft.com/office/powerpoint/2010/main" xmlns="" val="38874004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66841680"/>
              </p:ext>
            </p:extLst>
          </p:nvPr>
        </p:nvGraphicFramePr>
        <p:xfrm>
          <a:off x="457200" y="2420938"/>
          <a:ext cx="8229600" cy="3280330"/>
        </p:xfrm>
        <a:graphic>
          <a:graphicData uri="http://schemas.openxmlformats.org/drawingml/2006/table">
            <a:tbl>
              <a:tblPr rtl="1" firstRow="1" bandRow="1">
                <a:tableStyleId>{5C22544A-7EE6-4342-B048-85BDC9FD1C3A}</a:tableStyleId>
              </a:tblPr>
              <a:tblGrid>
                <a:gridCol w="1993890"/>
                <a:gridCol w="1126050"/>
                <a:gridCol w="5109660"/>
              </a:tblGrid>
              <a:tr h="528050">
                <a:tc>
                  <a:txBody>
                    <a:bodyPr/>
                    <a:lstStyle/>
                    <a:p>
                      <a:pPr algn="ctr" rtl="1"/>
                      <a:r>
                        <a:rPr lang="fa-IR" b="1" dirty="0" smtClean="0">
                          <a:cs typeface="B Nazanin" pitchFamily="2" charset="-78"/>
                        </a:rPr>
                        <a:t>احتمال وقوع</a:t>
                      </a:r>
                      <a:endParaRPr lang="fa-IR" b="1" dirty="0">
                        <a:cs typeface="B Nazanin" pitchFamily="2" charset="-78"/>
                      </a:endParaRPr>
                    </a:p>
                  </a:txBody>
                  <a:tcPr/>
                </a:tc>
                <a:tc>
                  <a:txBody>
                    <a:bodyPr/>
                    <a:lstStyle/>
                    <a:p>
                      <a:pPr rtl="1"/>
                      <a:r>
                        <a:rPr lang="fa-IR" b="1" dirty="0" smtClean="0">
                          <a:cs typeface="B Nazanin" pitchFamily="2" charset="-78"/>
                        </a:rPr>
                        <a:t>سطح خطر</a:t>
                      </a:r>
                      <a:endParaRPr lang="fa-IR" b="1" dirty="0">
                        <a:cs typeface="B Nazanin" pitchFamily="2" charset="-78"/>
                      </a:endParaRPr>
                    </a:p>
                  </a:txBody>
                  <a:tcPr/>
                </a:tc>
                <a:tc>
                  <a:txBody>
                    <a:bodyPr/>
                    <a:lstStyle/>
                    <a:p>
                      <a:pPr algn="ctr" rtl="1"/>
                      <a:r>
                        <a:rPr lang="fa-IR" b="1" dirty="0" smtClean="0">
                          <a:cs typeface="B Nazanin" pitchFamily="2" charset="-78"/>
                        </a:rPr>
                        <a:t>توصیف خطر</a:t>
                      </a:r>
                      <a:endParaRPr lang="fa-IR" b="1" dirty="0">
                        <a:cs typeface="B Nazanin" pitchFamily="2" charset="-78"/>
                      </a:endParaRPr>
                    </a:p>
                  </a:txBody>
                  <a:tcPr/>
                </a:tc>
              </a:tr>
              <a:tr h="528050">
                <a:tc>
                  <a:txBody>
                    <a:bodyPr/>
                    <a:lstStyle/>
                    <a:p>
                      <a:pPr algn="ctr" rtl="1"/>
                      <a:r>
                        <a:rPr lang="fa-IR" b="1" dirty="0" smtClean="0">
                          <a:cs typeface="B Nazanin" pitchFamily="2" charset="-78"/>
                        </a:rPr>
                        <a:t>مکرر</a:t>
                      </a:r>
                      <a:endParaRPr lang="fa-IR" b="1" dirty="0">
                        <a:cs typeface="B Nazanin" pitchFamily="2" charset="-78"/>
                      </a:endParaRPr>
                    </a:p>
                  </a:txBody>
                  <a:tcPr/>
                </a:tc>
                <a:tc>
                  <a:txBody>
                    <a:bodyPr/>
                    <a:lstStyle/>
                    <a:p>
                      <a:pPr algn="ctr" rtl="1"/>
                      <a:r>
                        <a:rPr lang="en-US" b="1" dirty="0" smtClean="0">
                          <a:cs typeface="B Nazanin" pitchFamily="2" charset="-78"/>
                        </a:rPr>
                        <a:t>A</a:t>
                      </a:r>
                      <a:endParaRPr lang="fa-IR" b="1" dirty="0">
                        <a:cs typeface="B Nazanin" pitchFamily="2" charset="-78"/>
                      </a:endParaRPr>
                    </a:p>
                  </a:txBody>
                  <a:tcPr/>
                </a:tc>
                <a:tc>
                  <a:txBody>
                    <a:bodyPr/>
                    <a:lstStyle/>
                    <a:p>
                      <a:pPr algn="ctr" rtl="1"/>
                      <a:r>
                        <a:rPr lang="fa-IR" b="1" dirty="0" smtClean="0">
                          <a:cs typeface="B Nazanin" pitchFamily="2" charset="-78"/>
                        </a:rPr>
                        <a:t>به</a:t>
                      </a:r>
                      <a:r>
                        <a:rPr lang="fa-IR" b="1" baseline="0" dirty="0" smtClean="0">
                          <a:cs typeface="B Nazanin" pitchFamily="2" charset="-78"/>
                        </a:rPr>
                        <a:t> طور مکرر اتفاق می افتد</a:t>
                      </a:r>
                      <a:endParaRPr lang="fa-IR" b="1" dirty="0">
                        <a:cs typeface="B Nazanin" pitchFamily="2" charset="-78"/>
                      </a:endParaRPr>
                    </a:p>
                  </a:txBody>
                  <a:tcPr/>
                </a:tc>
              </a:tr>
              <a:tr h="528050">
                <a:tc>
                  <a:txBody>
                    <a:bodyPr/>
                    <a:lstStyle/>
                    <a:p>
                      <a:pPr algn="ctr" rtl="1"/>
                      <a:r>
                        <a:rPr lang="fa-IR" b="1" dirty="0" smtClean="0">
                          <a:cs typeface="B Nazanin" pitchFamily="2" charset="-78"/>
                        </a:rPr>
                        <a:t>محتمل</a:t>
                      </a:r>
                      <a:endParaRPr lang="fa-IR" b="1" dirty="0">
                        <a:cs typeface="B Nazanin" pitchFamily="2" charset="-78"/>
                      </a:endParaRPr>
                    </a:p>
                  </a:txBody>
                  <a:tcPr/>
                </a:tc>
                <a:tc>
                  <a:txBody>
                    <a:bodyPr/>
                    <a:lstStyle/>
                    <a:p>
                      <a:pPr algn="ctr" rtl="1"/>
                      <a:r>
                        <a:rPr lang="en-US" b="1" dirty="0" smtClean="0">
                          <a:cs typeface="B Nazanin" pitchFamily="2" charset="-78"/>
                        </a:rPr>
                        <a:t>B</a:t>
                      </a:r>
                      <a:endParaRPr lang="fa-IR" b="1" dirty="0">
                        <a:cs typeface="B Nazanin" pitchFamily="2" charset="-78"/>
                      </a:endParaRPr>
                    </a:p>
                  </a:txBody>
                  <a:tcPr/>
                </a:tc>
                <a:tc>
                  <a:txBody>
                    <a:bodyPr/>
                    <a:lstStyle/>
                    <a:p>
                      <a:pPr algn="ctr" rtl="1"/>
                      <a:r>
                        <a:rPr lang="fa-IR" b="1" dirty="0" smtClean="0">
                          <a:cs typeface="B Nazanin" pitchFamily="2" charset="-78"/>
                        </a:rPr>
                        <a:t>در طول عمر یک سیستم چندین بار اتفاق می افتد</a:t>
                      </a:r>
                      <a:endParaRPr lang="fa-IR" b="1" dirty="0">
                        <a:cs typeface="B Nazanin" pitchFamily="2" charset="-78"/>
                      </a:endParaRPr>
                    </a:p>
                  </a:txBody>
                  <a:tcPr/>
                </a:tc>
              </a:tr>
              <a:tr h="528050">
                <a:tc>
                  <a:txBody>
                    <a:bodyPr/>
                    <a:lstStyle/>
                    <a:p>
                      <a:pPr algn="ctr" rtl="1"/>
                      <a:r>
                        <a:rPr lang="fa-IR" b="1" dirty="0" smtClean="0">
                          <a:cs typeface="B Nazanin" pitchFamily="2" charset="-78"/>
                        </a:rPr>
                        <a:t>گاه به گاه</a:t>
                      </a:r>
                      <a:endParaRPr lang="fa-IR" b="1" dirty="0">
                        <a:cs typeface="B Nazanin" pitchFamily="2" charset="-78"/>
                      </a:endParaRPr>
                    </a:p>
                  </a:txBody>
                  <a:tcPr/>
                </a:tc>
                <a:tc>
                  <a:txBody>
                    <a:bodyPr/>
                    <a:lstStyle/>
                    <a:p>
                      <a:pPr algn="ctr" rtl="1"/>
                      <a:r>
                        <a:rPr lang="en-US" b="1" dirty="0" smtClean="0">
                          <a:cs typeface="B Nazanin" pitchFamily="2" charset="-78"/>
                        </a:rPr>
                        <a:t>C</a:t>
                      </a:r>
                      <a:endParaRPr lang="fa-IR" b="1" dirty="0">
                        <a:cs typeface="B Nazanin" pitchFamily="2" charset="-78"/>
                      </a:endParaRPr>
                    </a:p>
                  </a:txBody>
                  <a:tcPr/>
                </a:tc>
                <a:tc>
                  <a:txBody>
                    <a:bodyPr/>
                    <a:lstStyle/>
                    <a:p>
                      <a:pPr algn="ctr" rtl="1"/>
                      <a:r>
                        <a:rPr lang="fa-IR" b="1" dirty="0" smtClean="0">
                          <a:cs typeface="B Nazanin" pitchFamily="2" charset="-78"/>
                        </a:rPr>
                        <a:t>گاهگاهی در طول  عمر سیستم رخ می دهد</a:t>
                      </a:r>
                      <a:endParaRPr lang="fa-IR" b="1" dirty="0">
                        <a:cs typeface="B Nazanin" pitchFamily="2" charset="-78"/>
                      </a:endParaRPr>
                    </a:p>
                  </a:txBody>
                  <a:tcPr/>
                </a:tc>
              </a:tr>
              <a:tr h="528050">
                <a:tc>
                  <a:txBody>
                    <a:bodyPr/>
                    <a:lstStyle/>
                    <a:p>
                      <a:pPr algn="ctr" rtl="1"/>
                      <a:r>
                        <a:rPr lang="fa-IR" b="1" dirty="0" smtClean="0">
                          <a:cs typeface="B Nazanin" pitchFamily="2" charset="-78"/>
                        </a:rPr>
                        <a:t>خیلی کم</a:t>
                      </a:r>
                      <a:endParaRPr lang="fa-IR" b="1" dirty="0">
                        <a:cs typeface="B Nazanin" pitchFamily="2" charset="-78"/>
                      </a:endParaRPr>
                    </a:p>
                  </a:txBody>
                  <a:tcPr/>
                </a:tc>
                <a:tc>
                  <a:txBody>
                    <a:bodyPr/>
                    <a:lstStyle/>
                    <a:p>
                      <a:pPr algn="ctr" rtl="1"/>
                      <a:r>
                        <a:rPr lang="en-US" b="1" dirty="0" smtClean="0">
                          <a:cs typeface="B Nazanin" pitchFamily="2" charset="-78"/>
                        </a:rPr>
                        <a:t>D</a:t>
                      </a:r>
                      <a:endParaRPr lang="fa-IR" b="1" dirty="0">
                        <a:cs typeface="B Nazanin" pitchFamily="2" charset="-78"/>
                      </a:endParaRPr>
                    </a:p>
                  </a:txBody>
                  <a:tcPr/>
                </a:tc>
                <a:tc>
                  <a:txBody>
                    <a:bodyPr/>
                    <a:lstStyle/>
                    <a:p>
                      <a:pPr algn="ctr" rtl="1"/>
                      <a:r>
                        <a:rPr lang="fa-IR" b="1" dirty="0" smtClean="0">
                          <a:cs typeface="B Nazanin" pitchFamily="2" charset="-78"/>
                        </a:rPr>
                        <a:t>احتمال وقوع ان در طول سیستم خیلی</a:t>
                      </a:r>
                      <a:r>
                        <a:rPr lang="fa-IR" b="1" baseline="0" dirty="0" smtClean="0">
                          <a:cs typeface="B Nazanin" pitchFamily="2" charset="-78"/>
                        </a:rPr>
                        <a:t> کم است</a:t>
                      </a:r>
                      <a:endParaRPr lang="fa-IR" b="1" dirty="0">
                        <a:cs typeface="B Nazanin" pitchFamily="2" charset="-78"/>
                      </a:endParaRPr>
                    </a:p>
                  </a:txBody>
                  <a:tcPr/>
                </a:tc>
              </a:tr>
              <a:tr h="528050">
                <a:tc>
                  <a:txBody>
                    <a:bodyPr/>
                    <a:lstStyle/>
                    <a:p>
                      <a:pPr algn="ctr" rtl="1"/>
                      <a:r>
                        <a:rPr lang="fa-IR" b="1" dirty="0" smtClean="0">
                          <a:cs typeface="B Nazanin" pitchFamily="2" charset="-78"/>
                        </a:rPr>
                        <a:t>غیر محتمل</a:t>
                      </a:r>
                      <a:endParaRPr lang="fa-IR" b="1" dirty="0">
                        <a:cs typeface="B Nazanin" pitchFamily="2" charset="-78"/>
                      </a:endParaRPr>
                    </a:p>
                  </a:txBody>
                  <a:tcPr/>
                </a:tc>
                <a:tc>
                  <a:txBody>
                    <a:bodyPr/>
                    <a:lstStyle/>
                    <a:p>
                      <a:pPr algn="ctr" rtl="1"/>
                      <a:r>
                        <a:rPr lang="en-US" b="1" dirty="0" smtClean="0">
                          <a:cs typeface="B Nazanin" pitchFamily="2" charset="-78"/>
                        </a:rPr>
                        <a:t>E</a:t>
                      </a:r>
                      <a:endParaRPr lang="fa-IR" b="1" dirty="0">
                        <a:cs typeface="B Nazanin" pitchFamily="2" charset="-78"/>
                      </a:endParaRPr>
                    </a:p>
                  </a:txBody>
                  <a:tcPr/>
                </a:tc>
                <a:tc>
                  <a:txBody>
                    <a:bodyPr/>
                    <a:lstStyle/>
                    <a:p>
                      <a:pPr algn="ctr" rtl="1"/>
                      <a:r>
                        <a:rPr lang="fa-IR" b="1" dirty="0" smtClean="0">
                          <a:cs typeface="B Nazanin" pitchFamily="2" charset="-78"/>
                        </a:rPr>
                        <a:t>احتمال وقوع ان در طول عمر سیستم آنقدر کم است که میتوان آن را در</a:t>
                      </a:r>
                      <a:r>
                        <a:rPr lang="fa-IR" b="1" baseline="0" dirty="0" smtClean="0">
                          <a:cs typeface="B Nazanin" pitchFamily="2" charset="-78"/>
                        </a:rPr>
                        <a:t> حد صفر دانست</a:t>
                      </a:r>
                      <a:endParaRPr lang="fa-IR" b="1" dirty="0">
                        <a:cs typeface="B Nazanin" pitchFamily="2" charset="-78"/>
                      </a:endParaRPr>
                    </a:p>
                  </a:txBody>
                  <a:tcPr/>
                </a:tc>
              </a:tr>
            </a:tbl>
          </a:graphicData>
        </a:graphic>
      </p:graphicFrame>
      <p:sp>
        <p:nvSpPr>
          <p:cNvPr id="3" name="Title 2"/>
          <p:cNvSpPr>
            <a:spLocks noGrp="1"/>
          </p:cNvSpPr>
          <p:nvPr>
            <p:ph type="title"/>
          </p:nvPr>
        </p:nvSpPr>
        <p:spPr>
          <a:xfrm>
            <a:off x="457200" y="274638"/>
            <a:ext cx="8229600" cy="1858218"/>
          </a:xfrm>
        </p:spPr>
        <p:txBody>
          <a:bodyPr>
            <a:normAutofit/>
          </a:bodyPr>
          <a:lstStyle/>
          <a:p>
            <a:pPr algn="r"/>
            <a:r>
              <a:rPr lang="fa-IR" dirty="0" smtClean="0">
                <a:cs typeface="B Nazanin" pitchFamily="2" charset="-78"/>
              </a:rPr>
              <a:t>احتمال خطر: امکان به وقوع پیوستن یک خطر در دوره زمانی معین است   </a:t>
            </a:r>
            <a:endParaRPr lang="fa-IR" dirty="0">
              <a:cs typeface="B Nazanin" pitchFamily="2" charset="-78"/>
            </a:endParaRPr>
          </a:p>
        </p:txBody>
      </p:sp>
    </p:spTree>
    <p:extLst>
      <p:ext uri="{BB962C8B-B14F-4D97-AF65-F5344CB8AC3E}">
        <p14:creationId xmlns:p14="http://schemas.microsoft.com/office/powerpoint/2010/main" xmlns="" val="38729141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3744416"/>
          </a:xfrm>
          <a:noFill/>
        </p:spPr>
        <p:txBody>
          <a:bodyPr>
            <a:normAutofit/>
          </a:bodyPr>
          <a:lstStyle/>
          <a:p>
            <a:pPr marL="109728" indent="0" algn="r">
              <a:buNone/>
            </a:pPr>
            <a:r>
              <a:rPr lang="fa-IR" sz="2800" b="1" dirty="0" smtClean="0">
                <a:cs typeface="B Nazanin" pitchFamily="2" charset="-78"/>
              </a:rPr>
              <a:t>با استفاده از نظریه احتمال میتوان احتمال وقوع رویداد ها را تعیین نمود. اندازه احتمال مقیاسی بین صفر و یک است. صفر نشاندهنده احتمال رویداد غیر ممکن است و یک بیانگر احتمال رویداد حتمی است و نقاط بین صفر و یک مبین  احتمال رویداد یا عدم رویداد است . هر چه این عدد نزدیک یک باشد احتمال وقوع آن بیتر و هرچه نزدیک صفر باشد احتمال وقوع آن کمتر است.</a:t>
            </a:r>
          </a:p>
          <a:p>
            <a:pPr algn="r"/>
            <a:endParaRPr lang="fa-IR" sz="2800" b="1" dirty="0">
              <a:cs typeface="B Nazanin" pitchFamily="2" charset="-78"/>
            </a:endParaRPr>
          </a:p>
          <a:p>
            <a:pPr marL="109728" indent="0">
              <a:buNone/>
            </a:pPr>
            <a:r>
              <a:rPr lang="en-US" sz="3600" b="1" dirty="0" smtClean="0">
                <a:solidFill>
                  <a:srgbClr val="FF0000"/>
                </a:solidFill>
                <a:cs typeface="B Nazanin" pitchFamily="2" charset="-78"/>
              </a:rPr>
              <a:t>P = F / N                     </a:t>
            </a:r>
            <a:r>
              <a:rPr lang="fa-IR" sz="3600" b="1" dirty="0" smtClean="0">
                <a:solidFill>
                  <a:srgbClr val="FF0000"/>
                </a:solidFill>
                <a:cs typeface="B Nazanin" pitchFamily="2" charset="-78"/>
              </a:rPr>
              <a:t>فرمول احتمال :</a:t>
            </a:r>
            <a:endParaRPr lang="fa-IR" sz="3600" b="1" dirty="0">
              <a:solidFill>
                <a:srgbClr val="FF0000"/>
              </a:solidFill>
              <a:cs typeface="B Nazanin" pitchFamily="2" charset="-78"/>
            </a:endParaRPr>
          </a:p>
        </p:txBody>
      </p:sp>
      <p:sp>
        <p:nvSpPr>
          <p:cNvPr id="3" name="Title 2"/>
          <p:cNvSpPr>
            <a:spLocks noGrp="1"/>
          </p:cNvSpPr>
          <p:nvPr>
            <p:ph type="title"/>
          </p:nvPr>
        </p:nvSpPr>
        <p:spPr>
          <a:xfrm>
            <a:off x="880594" y="0"/>
            <a:ext cx="8229600" cy="1700808"/>
          </a:xfrm>
        </p:spPr>
        <p:txBody>
          <a:bodyPr>
            <a:normAutofit/>
          </a:bodyPr>
          <a:lstStyle/>
          <a:p>
            <a:r>
              <a:rPr lang="fa-IR" sz="3600" dirty="0" smtClean="0">
                <a:solidFill>
                  <a:srgbClr val="00B050"/>
                </a:solidFill>
                <a:cs typeface="B Nazanin" pitchFamily="2" charset="-78"/>
              </a:rPr>
              <a:t>کاربرد احتمالات در پیش بینی و بر آورد تواتر خطر</a:t>
            </a:r>
            <a:endParaRPr lang="fa-IR" sz="3600" dirty="0">
              <a:solidFill>
                <a:srgbClr val="00B050"/>
              </a:solidFill>
              <a:cs typeface="B Nazanin" pitchFamily="2" charset="-78"/>
            </a:endParaRPr>
          </a:p>
        </p:txBody>
      </p:sp>
      <p:pic>
        <p:nvPicPr>
          <p:cNvPr id="4" name="Picture 3" descr="426978b9-fdf8-4ef0-a1f9-5f3bcb83abbd.jpg"/>
          <p:cNvPicPr>
            <a:picLocks noChangeAspect="1"/>
          </p:cNvPicPr>
          <p:nvPr/>
        </p:nvPicPr>
        <p:blipFill>
          <a:blip r:embed="rId2" cstate="print"/>
          <a:stretch>
            <a:fillRect/>
          </a:stretch>
        </p:blipFill>
        <p:spPr>
          <a:xfrm>
            <a:off x="2987824" y="4149080"/>
            <a:ext cx="2520280" cy="2376264"/>
          </a:xfrm>
          <a:prstGeom prst="rect">
            <a:avLst/>
          </a:prstGeom>
        </p:spPr>
      </p:pic>
    </p:spTree>
    <p:extLst>
      <p:ext uri="{BB962C8B-B14F-4D97-AF65-F5344CB8AC3E}">
        <p14:creationId xmlns:p14="http://schemas.microsoft.com/office/powerpoint/2010/main" xmlns="" val="34341525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060848"/>
            <a:ext cx="8686800" cy="4320480"/>
          </a:xfrm>
        </p:spPr>
        <p:txBody>
          <a:bodyPr>
            <a:noAutofit/>
          </a:bodyPr>
          <a:lstStyle/>
          <a:p>
            <a:pPr marL="109728" indent="0" algn="r">
              <a:buNone/>
            </a:pPr>
            <a:r>
              <a:rPr lang="fa-IR" sz="3600" b="1" dirty="0" smtClean="0">
                <a:solidFill>
                  <a:srgbClr val="00B050"/>
                </a:solidFill>
                <a:cs typeface="B Nazanin" pitchFamily="2" charset="-78"/>
              </a:rPr>
              <a:t>عومل تاثیر گذار در نوع نگاه و تلقی نسبت به ریسک  :</a:t>
            </a:r>
          </a:p>
          <a:p>
            <a:pPr marL="109728" indent="0" algn="r">
              <a:buNone/>
            </a:pPr>
            <a:endParaRPr lang="fa-IR" sz="3600" b="1" dirty="0" smtClean="0">
              <a:cs typeface="B Nazanin" pitchFamily="2" charset="-78"/>
            </a:endParaRPr>
          </a:p>
          <a:p>
            <a:pPr marL="109728" indent="0" algn="r">
              <a:buNone/>
            </a:pPr>
            <a:r>
              <a:rPr lang="fa-IR" sz="3600" b="1" dirty="0" smtClean="0">
                <a:cs typeface="B Nazanin" pitchFamily="2" charset="-78"/>
              </a:rPr>
              <a:t>توانگری مالی و اندازه سازمان   </a:t>
            </a:r>
          </a:p>
          <a:p>
            <a:pPr marL="109728" indent="0" algn="r">
              <a:buNone/>
            </a:pPr>
            <a:r>
              <a:rPr lang="fa-IR" sz="3600" b="1" dirty="0" smtClean="0">
                <a:cs typeface="B Nazanin" pitchFamily="2" charset="-78"/>
              </a:rPr>
              <a:t>فرهنگ سازمان، ریشه های بومی ، خصوصیات بازار منطقه ای، خصایص شخصیتی هیئت مدیره سازمان</a:t>
            </a:r>
          </a:p>
          <a:p>
            <a:pPr marL="109728" indent="0" algn="r">
              <a:buNone/>
            </a:pPr>
            <a:r>
              <a:rPr lang="fa-IR" sz="3600" b="1" dirty="0" smtClean="0">
                <a:cs typeface="B Nazanin" pitchFamily="2" charset="-78"/>
              </a:rPr>
              <a:t>انعطاف پذیری سازمان</a:t>
            </a:r>
          </a:p>
          <a:p>
            <a:pPr marL="109728" indent="0" algn="r">
              <a:buNone/>
            </a:pPr>
            <a:r>
              <a:rPr lang="fa-IR" sz="3600" b="1" dirty="0" smtClean="0">
                <a:cs typeface="B Nazanin" pitchFamily="2" charset="-78"/>
              </a:rPr>
              <a:t>سطح تاثیر هر حادثه مخاطره زا در روند آتی سازمان</a:t>
            </a:r>
            <a:endParaRPr lang="fa-IR" sz="3600" b="1" dirty="0">
              <a:cs typeface="B Nazanin" pitchFamily="2" charset="-78"/>
            </a:endParaRPr>
          </a:p>
        </p:txBody>
      </p:sp>
      <p:sp>
        <p:nvSpPr>
          <p:cNvPr id="3" name="Title 2"/>
          <p:cNvSpPr>
            <a:spLocks noGrp="1"/>
          </p:cNvSpPr>
          <p:nvPr>
            <p:ph type="title"/>
          </p:nvPr>
        </p:nvSpPr>
        <p:spPr>
          <a:xfrm>
            <a:off x="2771800" y="274638"/>
            <a:ext cx="5915000" cy="1143000"/>
          </a:xfrm>
        </p:spPr>
        <p:txBody>
          <a:bodyPr/>
          <a:lstStyle/>
          <a:p>
            <a:r>
              <a:rPr lang="fa-IR" dirty="0" smtClean="0">
                <a:cs typeface="B Nazanin" pitchFamily="2" charset="-78"/>
              </a:rPr>
              <a:t>ارزیابی ریسک                    </a:t>
            </a:r>
            <a:endParaRPr lang="fa-IR" dirty="0">
              <a:cs typeface="B Nazanin" pitchFamily="2" charset="-78"/>
            </a:endParaRPr>
          </a:p>
        </p:txBody>
      </p:sp>
      <p:pic>
        <p:nvPicPr>
          <p:cNvPr id="4" name="Picture 3" descr="imagesCAVUW4LZ.jpg"/>
          <p:cNvPicPr>
            <a:picLocks noChangeAspect="1"/>
          </p:cNvPicPr>
          <p:nvPr/>
        </p:nvPicPr>
        <p:blipFill>
          <a:blip r:embed="rId2" cstate="print"/>
          <a:stretch>
            <a:fillRect/>
          </a:stretch>
        </p:blipFill>
        <p:spPr>
          <a:xfrm>
            <a:off x="251520" y="188640"/>
            <a:ext cx="3816424" cy="1944216"/>
          </a:xfrm>
          <a:prstGeom prst="rect">
            <a:avLst/>
          </a:prstGeom>
        </p:spPr>
      </p:pic>
    </p:spTree>
    <p:extLst>
      <p:ext uri="{BB962C8B-B14F-4D97-AF65-F5344CB8AC3E}">
        <p14:creationId xmlns:p14="http://schemas.microsoft.com/office/powerpoint/2010/main" xmlns="" val="38429763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892046843"/>
              </p:ext>
            </p:extLst>
          </p:nvPr>
        </p:nvGraphicFramePr>
        <p:xfrm>
          <a:off x="467544" y="2636912"/>
          <a:ext cx="8229600" cy="2826311"/>
        </p:xfrm>
        <a:graphic>
          <a:graphicData uri="http://schemas.openxmlformats.org/drawingml/2006/table">
            <a:tbl>
              <a:tblPr rtl="1" firstRow="1" bandRow="1">
                <a:effectLst>
                  <a:innerShdw blurRad="63500" dist="50800" dir="8100000">
                    <a:prstClr val="black">
                      <a:alpha val="50000"/>
                    </a:prstClr>
                  </a:innerShdw>
                </a:effectLst>
                <a:tableStyleId>{5C22544A-7EE6-4342-B048-85BDC9FD1C3A}</a:tableStyleId>
              </a:tblPr>
              <a:tblGrid>
                <a:gridCol w="1645920"/>
                <a:gridCol w="1645920"/>
                <a:gridCol w="1645920"/>
                <a:gridCol w="1645920"/>
                <a:gridCol w="1645920"/>
              </a:tblGrid>
              <a:tr h="558061">
                <a:tc>
                  <a:txBody>
                    <a:bodyPr/>
                    <a:lstStyle/>
                    <a:p>
                      <a:pPr rtl="1"/>
                      <a:endParaRPr lang="fa-IR"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rtl="1"/>
                      <a:r>
                        <a:rPr lang="fa-IR" dirty="0" smtClean="0">
                          <a:solidFill>
                            <a:schemeClr val="tx1"/>
                          </a:solidFill>
                        </a:rPr>
                        <a:t>مکرراُ</a:t>
                      </a:r>
                      <a:endParaRPr lang="fa-IR"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067">
                <a:tc>
                  <a:txBody>
                    <a:bodyPr/>
                    <a:lstStyle/>
                    <a:p>
                      <a:pPr rtl="1"/>
                      <a:endParaRPr lang="fa-IR"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rtl="1"/>
                      <a:r>
                        <a:rPr lang="fa-IR" b="1" dirty="0" smtClean="0">
                          <a:solidFill>
                            <a:schemeClr val="tx1"/>
                          </a:solidFill>
                        </a:rPr>
                        <a:t>گاهاٌ</a:t>
                      </a:r>
                      <a:endParaRPr lang="fa-IR"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8061">
                <a:tc>
                  <a:txBody>
                    <a:bodyPr/>
                    <a:lstStyle/>
                    <a:p>
                      <a:pPr rtl="1"/>
                      <a:endParaRPr lang="fa-IR"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rtl="1"/>
                      <a:endParaRPr lang="fa-IR"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rtl="1"/>
                      <a:r>
                        <a:rPr lang="fa-IR" b="1" dirty="0" smtClean="0">
                          <a:solidFill>
                            <a:schemeClr val="tx1"/>
                          </a:solidFill>
                        </a:rPr>
                        <a:t>بندرت</a:t>
                      </a:r>
                      <a:endParaRPr lang="fa-IR"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558061">
                <a:tc>
                  <a:txBody>
                    <a:bodyPr/>
                    <a:lstStyle/>
                    <a:p>
                      <a:pPr rtl="1"/>
                      <a:endParaRPr lang="fa-IR"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rtl="1"/>
                      <a:r>
                        <a:rPr lang="fa-IR" b="1" dirty="0" smtClean="0">
                          <a:solidFill>
                            <a:schemeClr val="tx1"/>
                          </a:solidFill>
                        </a:rPr>
                        <a:t>غیر محتمل</a:t>
                      </a:r>
                      <a:endParaRPr lang="fa-IR"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558061">
                <a:tc>
                  <a:txBody>
                    <a:bodyPr/>
                    <a:lstStyle/>
                    <a:p>
                      <a:pPr algn="ctr" rtl="1"/>
                      <a:r>
                        <a:rPr lang="fa-IR" dirty="0" smtClean="0">
                          <a:solidFill>
                            <a:schemeClr val="tx1"/>
                          </a:solidFill>
                        </a:rPr>
                        <a:t>فاجعه بار</a:t>
                      </a:r>
                      <a:endParaRPr lang="fa-IR" dirty="0">
                        <a:solidFill>
                          <a:schemeClr val="tx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rtl="1"/>
                      <a:r>
                        <a:rPr lang="fa-IR" dirty="0" smtClean="0">
                          <a:solidFill>
                            <a:schemeClr val="tx1"/>
                          </a:solidFill>
                        </a:rPr>
                        <a:t>بحرانی</a:t>
                      </a:r>
                      <a:endParaRPr lang="fa-IR" dirty="0">
                        <a:solidFill>
                          <a:schemeClr val="tx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rtl="1"/>
                      <a:r>
                        <a:rPr lang="fa-IR" dirty="0" smtClean="0">
                          <a:solidFill>
                            <a:schemeClr val="tx1"/>
                          </a:solidFill>
                        </a:rPr>
                        <a:t>متوسط</a:t>
                      </a:r>
                      <a:endParaRPr lang="fa-IR" dirty="0">
                        <a:solidFill>
                          <a:schemeClr val="tx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rtl="1"/>
                      <a:r>
                        <a:rPr lang="fa-IR" b="1" dirty="0" smtClean="0">
                          <a:solidFill>
                            <a:schemeClr val="tx1"/>
                          </a:solidFill>
                          <a:cs typeface="B Nazanin" pitchFamily="2" charset="-78"/>
                        </a:rPr>
                        <a:t>قابل اغماض</a:t>
                      </a:r>
                      <a:endParaRPr lang="fa-IR" b="1" dirty="0">
                        <a:solidFill>
                          <a:schemeClr val="tx1"/>
                        </a:solidFill>
                        <a:cs typeface="B Nazanin" pitchFamily="2" charset="-78"/>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rtl="1"/>
                      <a:endParaRPr lang="fa-IR" b="1"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3" name="Title 2"/>
          <p:cNvSpPr>
            <a:spLocks noGrp="1"/>
          </p:cNvSpPr>
          <p:nvPr>
            <p:ph type="title"/>
          </p:nvPr>
        </p:nvSpPr>
        <p:spPr>
          <a:xfrm>
            <a:off x="467544" y="260648"/>
            <a:ext cx="8229600" cy="1930226"/>
          </a:xfrm>
        </p:spPr>
        <p:txBody>
          <a:bodyPr/>
          <a:lstStyle/>
          <a:p>
            <a:r>
              <a:rPr lang="fa-IR" dirty="0" smtClean="0">
                <a:cs typeface="B Nazanin" pitchFamily="2" charset="-78"/>
              </a:rPr>
              <a:t>ناحیه غیر قابل قبول ریسک             </a:t>
            </a:r>
            <a:r>
              <a:rPr lang="en-US" dirty="0" smtClean="0">
                <a:cs typeface="B Nazanin" pitchFamily="2" charset="-78"/>
              </a:rPr>
              <a:t>   </a:t>
            </a:r>
            <a:r>
              <a:rPr lang="fa-IR" dirty="0" smtClean="0">
                <a:cs typeface="B Nazanin" pitchFamily="2" charset="-78"/>
              </a:rPr>
              <a:t/>
            </a:r>
            <a:br>
              <a:rPr lang="fa-IR" dirty="0" smtClean="0">
                <a:cs typeface="B Nazanin" pitchFamily="2" charset="-78"/>
              </a:rPr>
            </a:br>
            <a:r>
              <a:rPr lang="fa-IR" dirty="0" smtClean="0">
                <a:cs typeface="B Nazanin" pitchFamily="2" charset="-78"/>
              </a:rPr>
              <a:t>ناحیه قابل قبول ریسک                   </a:t>
            </a:r>
            <a:endParaRPr lang="fa-IR" dirty="0">
              <a:cs typeface="B Nazanin" pitchFamily="2" charset="-78"/>
            </a:endParaRPr>
          </a:p>
        </p:txBody>
      </p:sp>
      <p:sp>
        <p:nvSpPr>
          <p:cNvPr id="11" name="Flowchart: Alternate Process 10"/>
          <p:cNvSpPr/>
          <p:nvPr/>
        </p:nvSpPr>
        <p:spPr>
          <a:xfrm>
            <a:off x="1331640" y="548680"/>
            <a:ext cx="457200" cy="432048"/>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ounded Rectangle 11"/>
          <p:cNvSpPr/>
          <p:nvPr/>
        </p:nvSpPr>
        <p:spPr>
          <a:xfrm>
            <a:off x="1331640" y="1232756"/>
            <a:ext cx="457200" cy="50405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xmlns="" val="16936682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784"/>
            <a:ext cx="8229600" cy="2955784"/>
          </a:xfrm>
        </p:spPr>
        <p:txBody>
          <a:bodyPr>
            <a:normAutofit/>
          </a:bodyPr>
          <a:lstStyle/>
          <a:p>
            <a:pPr marL="109728" indent="0" algn="r">
              <a:buNone/>
            </a:pPr>
            <a:r>
              <a:rPr lang="fa-IR" sz="3200" b="1" dirty="0" smtClean="0">
                <a:cs typeface="B Nazanin" pitchFamily="2" charset="-78"/>
              </a:rPr>
              <a:t>برخی سازمان ها ریسک پذیرند و برخی ریسک گریز . پذیرش یا عدم پذیرش ریسک ها پیرامون سازمان بستگی به تواتر ( تعداد دفعات تکرار ) و شدت سطح تاثیر بر روند فعالیت های سازمان و نیز تونگری مالی و میزان تحمل ریسک در آن سازمان دارد.</a:t>
            </a:r>
            <a:endParaRPr lang="fa-IR" sz="3200" b="1" dirty="0">
              <a:cs typeface="B Nazanin" pitchFamily="2" charset="-78"/>
            </a:endParaRPr>
          </a:p>
        </p:txBody>
      </p:sp>
      <p:sp>
        <p:nvSpPr>
          <p:cNvPr id="3" name="Title 2"/>
          <p:cNvSpPr>
            <a:spLocks noGrp="1"/>
          </p:cNvSpPr>
          <p:nvPr>
            <p:ph type="title"/>
          </p:nvPr>
        </p:nvSpPr>
        <p:spPr/>
        <p:txBody>
          <a:bodyPr/>
          <a:lstStyle/>
          <a:p>
            <a:r>
              <a:rPr lang="fa-IR" dirty="0" smtClean="0"/>
              <a:t>روند تصمیم گیری در </a:t>
            </a:r>
            <a:r>
              <a:rPr lang="fa-IR" dirty="0" smtClean="0">
                <a:cs typeface="B Nazanin" pitchFamily="2" charset="-78"/>
              </a:rPr>
              <a:t>مدیریت</a:t>
            </a:r>
            <a:r>
              <a:rPr lang="fa-IR" dirty="0" smtClean="0"/>
              <a:t> ریسک      </a:t>
            </a:r>
            <a:endParaRPr lang="fa-IR" dirty="0"/>
          </a:p>
        </p:txBody>
      </p:sp>
      <p:pic>
        <p:nvPicPr>
          <p:cNvPr id="4" name="Picture 3" descr="1366101296_risk.jpg"/>
          <p:cNvPicPr>
            <a:picLocks noChangeAspect="1"/>
          </p:cNvPicPr>
          <p:nvPr/>
        </p:nvPicPr>
        <p:blipFill>
          <a:blip r:embed="rId2" cstate="print"/>
          <a:stretch>
            <a:fillRect/>
          </a:stretch>
        </p:blipFill>
        <p:spPr>
          <a:xfrm>
            <a:off x="3491880" y="4077072"/>
            <a:ext cx="5397500" cy="2573288"/>
          </a:xfrm>
          <a:prstGeom prst="rect">
            <a:avLst/>
          </a:prstGeom>
        </p:spPr>
      </p:pic>
    </p:spTree>
    <p:extLst>
      <p:ext uri="{BB962C8B-B14F-4D97-AF65-F5344CB8AC3E}">
        <p14:creationId xmlns:p14="http://schemas.microsoft.com/office/powerpoint/2010/main" xmlns="" val="16342684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r">
              <a:buNone/>
            </a:pPr>
            <a:r>
              <a:rPr lang="fa-IR" sz="4000" b="1" dirty="0" smtClean="0">
                <a:cs typeface="B Nazanin" pitchFamily="2" charset="-78"/>
              </a:rPr>
              <a:t>1) سرپیچی از ریسک</a:t>
            </a:r>
          </a:p>
          <a:p>
            <a:pPr marL="109728" indent="0" algn="r">
              <a:buNone/>
            </a:pPr>
            <a:r>
              <a:rPr lang="fa-IR" sz="4000" b="1" dirty="0" smtClean="0">
                <a:cs typeface="B Nazanin" pitchFamily="2" charset="-78"/>
              </a:rPr>
              <a:t>2) نگهداری ریسک</a:t>
            </a:r>
          </a:p>
          <a:p>
            <a:pPr marL="109728" indent="0" algn="r">
              <a:buNone/>
            </a:pPr>
            <a:r>
              <a:rPr lang="fa-IR" sz="4000" b="1" dirty="0" smtClean="0">
                <a:cs typeface="B Nazanin" pitchFamily="2" charset="-78"/>
              </a:rPr>
              <a:t>3) کاهش خطر </a:t>
            </a:r>
          </a:p>
          <a:p>
            <a:pPr marL="109728" indent="0" algn="r">
              <a:buNone/>
            </a:pPr>
            <a:r>
              <a:rPr lang="fa-IR" sz="4000" b="1" dirty="0" smtClean="0">
                <a:cs typeface="B Nazanin" pitchFamily="2" charset="-78"/>
              </a:rPr>
              <a:t>4) کاهش خسارت </a:t>
            </a:r>
          </a:p>
          <a:p>
            <a:pPr marL="109728" indent="0" algn="r">
              <a:buNone/>
            </a:pPr>
            <a:r>
              <a:rPr lang="fa-IR" sz="4000" b="1" dirty="0" smtClean="0">
                <a:cs typeface="B Nazanin" pitchFamily="2" charset="-78"/>
              </a:rPr>
              <a:t>5) انتقال ریسک</a:t>
            </a:r>
          </a:p>
          <a:p>
            <a:pPr marL="109728" indent="0" algn="r">
              <a:buNone/>
            </a:pPr>
            <a:r>
              <a:rPr lang="fa-IR" sz="4000" b="1" dirty="0" smtClean="0">
                <a:cs typeface="B Nazanin" pitchFamily="2" charset="-78"/>
              </a:rPr>
              <a:t>6) کاهش ریسک</a:t>
            </a:r>
            <a:endParaRPr lang="fa-IR" sz="4000" b="1" dirty="0">
              <a:cs typeface="B Nazanin" pitchFamily="2" charset="-78"/>
            </a:endParaRPr>
          </a:p>
        </p:txBody>
      </p:sp>
      <p:sp>
        <p:nvSpPr>
          <p:cNvPr id="3" name="Title 2"/>
          <p:cNvSpPr>
            <a:spLocks noGrp="1"/>
          </p:cNvSpPr>
          <p:nvPr>
            <p:ph type="title"/>
          </p:nvPr>
        </p:nvSpPr>
        <p:spPr/>
        <p:txBody>
          <a:bodyPr/>
          <a:lstStyle/>
          <a:p>
            <a:r>
              <a:rPr lang="fa-IR" dirty="0" smtClean="0"/>
              <a:t>روش های مواجهه با </a:t>
            </a:r>
            <a:r>
              <a:rPr lang="fa-IR" dirty="0" smtClean="0">
                <a:cs typeface="B Nazanin" pitchFamily="2" charset="-78"/>
              </a:rPr>
              <a:t>ریسک</a:t>
            </a:r>
            <a:r>
              <a:rPr lang="fa-IR" dirty="0" smtClean="0"/>
              <a:t>           </a:t>
            </a:r>
            <a:endParaRPr lang="fa-IR" dirty="0"/>
          </a:p>
        </p:txBody>
      </p:sp>
    </p:spTree>
    <p:extLst>
      <p:ext uri="{BB962C8B-B14F-4D97-AF65-F5344CB8AC3E}">
        <p14:creationId xmlns:p14="http://schemas.microsoft.com/office/powerpoint/2010/main" xmlns="" val="3582025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628800"/>
            <a:ext cx="8229600" cy="3730419"/>
          </a:xfrm>
        </p:spPr>
        <p:txBody>
          <a:bodyPr>
            <a:normAutofit/>
          </a:bodyPr>
          <a:lstStyle/>
          <a:p>
            <a:pPr marL="109728" indent="0" algn="r">
              <a:buNone/>
            </a:pPr>
            <a:r>
              <a:rPr lang="en-US" sz="3600" b="1" dirty="0" smtClean="0">
                <a:cs typeface="B Nazanin" pitchFamily="2" charset="-78"/>
              </a:rPr>
              <a:t>Pre-loss          </a:t>
            </a:r>
            <a:r>
              <a:rPr lang="fa-IR" sz="3600" b="1" dirty="0" smtClean="0">
                <a:cs typeface="B Nazanin" pitchFamily="2" charset="-78"/>
              </a:rPr>
              <a:t>الف – پیشگیری از بروز خطر </a:t>
            </a:r>
          </a:p>
          <a:p>
            <a:pPr marL="109728" indent="0" algn="r">
              <a:buNone/>
            </a:pPr>
            <a:endParaRPr lang="fa-IR" sz="3600" b="1" dirty="0" smtClean="0">
              <a:cs typeface="B Nazanin" pitchFamily="2" charset="-78"/>
            </a:endParaRPr>
          </a:p>
          <a:p>
            <a:pPr marL="109728" indent="0" algn="r">
              <a:buNone/>
            </a:pPr>
            <a:r>
              <a:rPr lang="en-US" sz="3600" b="1" dirty="0" smtClean="0">
                <a:cs typeface="B Nazanin" pitchFamily="2" charset="-78"/>
              </a:rPr>
              <a:t>Post loss       </a:t>
            </a:r>
            <a:r>
              <a:rPr lang="fa-IR" sz="3600" b="1" dirty="0" smtClean="0">
                <a:cs typeface="B Nazanin" pitchFamily="2" charset="-78"/>
              </a:rPr>
              <a:t>ب  - جلوگیری از توسعه خطر و کاهش میزان آن </a:t>
            </a:r>
            <a:r>
              <a:rPr lang="fa-IR" sz="3600" b="1" dirty="0">
                <a:cs typeface="B Nazanin" pitchFamily="2" charset="-78"/>
              </a:rPr>
              <a:t> </a:t>
            </a:r>
            <a:endParaRPr lang="fa-IR" sz="3600" b="1" dirty="0" smtClean="0">
              <a:cs typeface="B Nazanin" pitchFamily="2" charset="-78"/>
            </a:endParaRPr>
          </a:p>
          <a:p>
            <a:pPr marL="109728" indent="0" algn="r">
              <a:buNone/>
            </a:pPr>
            <a:endParaRPr lang="fa-IR" sz="3600" b="1" dirty="0">
              <a:cs typeface="B Nazanin" pitchFamily="2" charset="-78"/>
            </a:endParaRPr>
          </a:p>
        </p:txBody>
      </p:sp>
      <p:sp>
        <p:nvSpPr>
          <p:cNvPr id="3" name="Title 2"/>
          <p:cNvSpPr>
            <a:spLocks noGrp="1"/>
          </p:cNvSpPr>
          <p:nvPr>
            <p:ph type="title"/>
          </p:nvPr>
        </p:nvSpPr>
        <p:spPr/>
        <p:txBody>
          <a:bodyPr/>
          <a:lstStyle/>
          <a:p>
            <a:r>
              <a:rPr lang="fa-IR" dirty="0" smtClean="0">
                <a:cs typeface="B Nazanin" pitchFamily="2" charset="-78"/>
              </a:rPr>
              <a:t>کنترل فیزیکی ریسک                  </a:t>
            </a:r>
            <a:endParaRPr lang="fa-IR" dirty="0">
              <a:cs typeface="B Nazanin" pitchFamily="2" charset="-78"/>
            </a:endParaRPr>
          </a:p>
        </p:txBody>
      </p:sp>
    </p:spTree>
    <p:extLst>
      <p:ext uri="{BB962C8B-B14F-4D97-AF65-F5344CB8AC3E}">
        <p14:creationId xmlns:p14="http://schemas.microsoft.com/office/powerpoint/2010/main" xmlns="" val="15227445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254986878"/>
              </p:ext>
            </p:extLst>
          </p:nvPr>
        </p:nvGraphicFramePr>
        <p:xfrm>
          <a:off x="76200" y="1340768"/>
          <a:ext cx="8960296" cy="3456384"/>
        </p:xfrm>
        <a:graphic>
          <a:graphicData uri="http://schemas.openxmlformats.org/drawingml/2006/table">
            <a:tbl>
              <a:tblPr rtl="1">
                <a:tableStyleId>{D7AC3CCA-C797-4891-BE02-D94E43425B78}</a:tableStyleId>
              </a:tblPr>
              <a:tblGrid>
                <a:gridCol w="1518094"/>
                <a:gridCol w="2962054"/>
                <a:gridCol w="2240074"/>
                <a:gridCol w="2240074"/>
              </a:tblGrid>
              <a:tr h="576064">
                <a:tc>
                  <a:txBody>
                    <a:bodyPr/>
                    <a:lstStyle/>
                    <a:p>
                      <a:pPr algn="ctr" rtl="1"/>
                      <a:r>
                        <a:rPr lang="fa-IR" b="1" dirty="0" smtClean="0">
                          <a:cs typeface="B Nazanin" pitchFamily="2" charset="-78"/>
                        </a:rPr>
                        <a:t>تواتر</a:t>
                      </a:r>
                      <a:r>
                        <a:rPr lang="fa-IR" b="1" baseline="0" dirty="0" smtClean="0">
                          <a:cs typeface="B Nazanin" pitchFamily="2" charset="-78"/>
                        </a:rPr>
                        <a:t> یا شدت</a:t>
                      </a:r>
                      <a:endParaRPr lang="fa-IR" b="1" dirty="0">
                        <a:cs typeface="B Nazanin" pitchFamily="2" charset="-78"/>
                      </a:endParaRPr>
                    </a:p>
                  </a:txBody>
                  <a:tcPr>
                    <a:solidFill>
                      <a:schemeClr val="bg1">
                        <a:lumMod val="75000"/>
                      </a:schemeClr>
                    </a:solidFill>
                  </a:tcPr>
                </a:tc>
                <a:tc>
                  <a:txBody>
                    <a:bodyPr/>
                    <a:lstStyle/>
                    <a:p>
                      <a:pPr algn="ctr" rtl="1"/>
                      <a:r>
                        <a:rPr lang="fa-IR" b="1" dirty="0" smtClean="0">
                          <a:cs typeface="B Nazanin" pitchFamily="2" charset="-78"/>
                        </a:rPr>
                        <a:t>فاجعه بار و بحرانی</a:t>
                      </a:r>
                      <a:endParaRPr lang="fa-IR" b="1" dirty="0">
                        <a:cs typeface="B Nazanin" pitchFamily="2" charset="-78"/>
                      </a:endParaRPr>
                    </a:p>
                  </a:txBody>
                  <a:tcPr/>
                </a:tc>
                <a:tc>
                  <a:txBody>
                    <a:bodyPr/>
                    <a:lstStyle/>
                    <a:p>
                      <a:pPr algn="ctr" rtl="1"/>
                      <a:r>
                        <a:rPr lang="fa-IR" b="1" dirty="0" smtClean="0">
                          <a:cs typeface="B Nazanin" pitchFamily="2" charset="-78"/>
                        </a:rPr>
                        <a:t>متوسط و مرزی</a:t>
                      </a:r>
                      <a:endParaRPr lang="fa-IR" b="1" dirty="0">
                        <a:cs typeface="B Nazanin" pitchFamily="2" charset="-78"/>
                      </a:endParaRPr>
                    </a:p>
                  </a:txBody>
                  <a:tcPr/>
                </a:tc>
                <a:tc>
                  <a:txBody>
                    <a:bodyPr/>
                    <a:lstStyle/>
                    <a:p>
                      <a:pPr algn="ctr" rtl="1"/>
                      <a:r>
                        <a:rPr lang="fa-IR" b="1" dirty="0" smtClean="0">
                          <a:cs typeface="B Nazanin" pitchFamily="2" charset="-78"/>
                        </a:rPr>
                        <a:t>جزئی</a:t>
                      </a:r>
                      <a:endParaRPr lang="fa-IR" b="1" dirty="0">
                        <a:cs typeface="B Nazanin" pitchFamily="2" charset="-78"/>
                      </a:endParaRPr>
                    </a:p>
                  </a:txBody>
                  <a:tcPr/>
                </a:tc>
              </a:tr>
              <a:tr h="648072">
                <a:tc>
                  <a:txBody>
                    <a:bodyPr/>
                    <a:lstStyle/>
                    <a:p>
                      <a:pPr algn="ctr" rtl="1"/>
                      <a:r>
                        <a:rPr lang="fa-IR" b="1" dirty="0" smtClean="0">
                          <a:cs typeface="B Nazanin" pitchFamily="2" charset="-78"/>
                        </a:rPr>
                        <a:t>مکرر</a:t>
                      </a:r>
                      <a:endParaRPr lang="fa-IR" b="1" dirty="0">
                        <a:cs typeface="B Nazanin" pitchFamily="2" charset="-78"/>
                      </a:endParaRPr>
                    </a:p>
                  </a:txBody>
                  <a:tcPr>
                    <a:solidFill>
                      <a:schemeClr val="bg1">
                        <a:lumMod val="75000"/>
                      </a:schemeClr>
                    </a:solidFill>
                  </a:tcPr>
                </a:tc>
                <a:tc>
                  <a:txBody>
                    <a:bodyPr/>
                    <a:lstStyle/>
                    <a:p>
                      <a:pPr algn="ctr" rtl="1"/>
                      <a:r>
                        <a:rPr lang="fa-IR" b="1" dirty="0" smtClean="0">
                          <a:cs typeface="B Nazanin" pitchFamily="2" charset="-78"/>
                        </a:rPr>
                        <a:t>انتقال ریسک</a:t>
                      </a:r>
                      <a:r>
                        <a:rPr lang="fa-IR" b="1" baseline="0" dirty="0" smtClean="0">
                          <a:cs typeface="B Nazanin" pitchFamily="2" charset="-78"/>
                        </a:rPr>
                        <a:t> به شرکت بیمه</a:t>
                      </a:r>
                      <a:endParaRPr lang="fa-IR" b="1" dirty="0">
                        <a:cs typeface="B Nazanin" pitchFamily="2" charset="-78"/>
                      </a:endParaRPr>
                    </a:p>
                  </a:txBody>
                  <a:tcPr>
                    <a:solidFill>
                      <a:schemeClr val="tx2">
                        <a:lumMod val="60000"/>
                        <a:lumOff val="4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cs typeface="B Nazanin" pitchFamily="2" charset="-78"/>
                        </a:rPr>
                        <a:t>انتقال ریسک</a:t>
                      </a:r>
                      <a:r>
                        <a:rPr lang="fa-IR" b="1" baseline="0" dirty="0" smtClean="0">
                          <a:cs typeface="B Nazanin" pitchFamily="2" charset="-78"/>
                        </a:rPr>
                        <a:t> به شرکت بیمه</a:t>
                      </a:r>
                      <a:endParaRPr lang="fa-IR" b="1" dirty="0" smtClean="0">
                        <a:cs typeface="B Nazanin" pitchFamily="2" charset="-78"/>
                      </a:endParaRPr>
                    </a:p>
                    <a:p>
                      <a:pPr algn="ctr" rtl="1"/>
                      <a:endParaRPr lang="fa-IR" b="1" dirty="0">
                        <a:cs typeface="B Nazanin" pitchFamily="2" charset="-78"/>
                      </a:endParaRPr>
                    </a:p>
                  </a:txBody>
                  <a:tcPr>
                    <a:solidFill>
                      <a:schemeClr val="tx2">
                        <a:lumMod val="60000"/>
                        <a:lumOff val="4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cs typeface="B Nazanin" pitchFamily="2" charset="-78"/>
                        </a:rPr>
                        <a:t>انتقال ریسک </a:t>
                      </a:r>
                      <a:r>
                        <a:rPr lang="fa-IR" b="1" baseline="0" dirty="0" smtClean="0">
                          <a:cs typeface="B Nazanin" pitchFamily="2" charset="-78"/>
                        </a:rPr>
                        <a:t> از طریق </a:t>
                      </a:r>
                      <a:r>
                        <a:rPr lang="fa-IR" b="1" dirty="0" smtClean="0">
                          <a:cs typeface="B Nazanin" pitchFamily="2" charset="-78"/>
                        </a:rPr>
                        <a:t>صندوق بیمه</a:t>
                      </a:r>
                    </a:p>
                    <a:p>
                      <a:pPr algn="ctr" rtl="1"/>
                      <a:endParaRPr lang="fa-IR" b="1" dirty="0">
                        <a:cs typeface="B Nazanin" pitchFamily="2" charset="-78"/>
                      </a:endParaRPr>
                    </a:p>
                  </a:txBody>
                  <a:tcPr>
                    <a:solidFill>
                      <a:srgbClr val="00B0F0"/>
                    </a:solidFill>
                  </a:tcPr>
                </a:tc>
              </a:tr>
              <a:tr h="957808">
                <a:tc>
                  <a:txBody>
                    <a:bodyPr/>
                    <a:lstStyle/>
                    <a:p>
                      <a:pPr algn="ctr" rtl="1"/>
                      <a:r>
                        <a:rPr lang="fa-IR" b="1" dirty="0" smtClean="0">
                          <a:cs typeface="B Nazanin" pitchFamily="2" charset="-78"/>
                        </a:rPr>
                        <a:t>گاه به گاه</a:t>
                      </a:r>
                      <a:endParaRPr lang="fa-IR" b="1" dirty="0">
                        <a:cs typeface="B Nazanin" pitchFamily="2" charset="-78"/>
                      </a:endParaRPr>
                    </a:p>
                  </a:txBody>
                  <a:tcPr>
                    <a:solidFill>
                      <a:schemeClr val="bg1">
                        <a:lumMod val="7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cs typeface="B Nazanin" pitchFamily="2" charset="-78"/>
                        </a:rPr>
                        <a:t>انتقال ریسک</a:t>
                      </a:r>
                      <a:r>
                        <a:rPr lang="fa-IR" b="1" baseline="0" dirty="0" smtClean="0">
                          <a:cs typeface="B Nazanin" pitchFamily="2" charset="-78"/>
                        </a:rPr>
                        <a:t> به شرکت بیمه</a:t>
                      </a:r>
                      <a:endParaRPr lang="fa-IR" b="1" dirty="0" smtClean="0">
                        <a:cs typeface="B Nazanin" pitchFamily="2" charset="-78"/>
                      </a:endParaRPr>
                    </a:p>
                    <a:p>
                      <a:pPr algn="ctr" rtl="1"/>
                      <a:endParaRPr lang="fa-IR" b="1" dirty="0">
                        <a:cs typeface="B Nazanin" pitchFamily="2" charset="-78"/>
                      </a:endParaRPr>
                    </a:p>
                  </a:txBody>
                  <a:tcPr>
                    <a:solidFill>
                      <a:schemeClr val="tx2">
                        <a:lumMod val="60000"/>
                        <a:lumOff val="40000"/>
                      </a:schemeClr>
                    </a:solidFill>
                  </a:tcPr>
                </a:tc>
                <a:tc>
                  <a:txBody>
                    <a:bodyPr/>
                    <a:lstStyle/>
                    <a:p>
                      <a:pPr algn="ctr" rtl="1"/>
                      <a:r>
                        <a:rPr lang="fa-IR" b="1" dirty="0" smtClean="0">
                          <a:cs typeface="B Nazanin" pitchFamily="2" charset="-78"/>
                        </a:rPr>
                        <a:t>انتقال ریسک </a:t>
                      </a:r>
                      <a:r>
                        <a:rPr lang="fa-IR" b="1" baseline="0" dirty="0" smtClean="0">
                          <a:cs typeface="B Nazanin" pitchFamily="2" charset="-78"/>
                        </a:rPr>
                        <a:t> از طریق </a:t>
                      </a:r>
                      <a:r>
                        <a:rPr lang="fa-IR" b="1" dirty="0" smtClean="0">
                          <a:cs typeface="B Nazanin" pitchFamily="2" charset="-78"/>
                        </a:rPr>
                        <a:t>صندوق بیمه</a:t>
                      </a:r>
                      <a:endParaRPr lang="fa-IR" b="1" dirty="0">
                        <a:cs typeface="B Nazanin" pitchFamily="2" charset="-78"/>
                      </a:endParaRPr>
                    </a:p>
                  </a:txBody>
                  <a:tcPr>
                    <a:solidFill>
                      <a:srgbClr val="00B0F0"/>
                    </a:solidFill>
                  </a:tcPr>
                </a:tc>
                <a:tc>
                  <a:txBody>
                    <a:bodyPr/>
                    <a:lstStyle/>
                    <a:p>
                      <a:pPr algn="ctr" rtl="1"/>
                      <a:r>
                        <a:rPr lang="fa-IR" b="1" dirty="0" smtClean="0">
                          <a:cs typeface="B Nazanin" pitchFamily="2" charset="-78"/>
                        </a:rPr>
                        <a:t>خود بیمه گری</a:t>
                      </a:r>
                    </a:p>
                    <a:p>
                      <a:pPr algn="ctr" rtl="1"/>
                      <a:endParaRPr lang="fa-IR" b="1" dirty="0" smtClean="0">
                        <a:cs typeface="B Nazanin" pitchFamily="2" charset="-78"/>
                      </a:endParaRPr>
                    </a:p>
                    <a:p>
                      <a:pPr algn="ctr" rtl="1"/>
                      <a:endParaRPr lang="fa-IR" b="1" dirty="0">
                        <a:cs typeface="B Nazanin" pitchFamily="2" charset="-78"/>
                      </a:endParaRPr>
                    </a:p>
                  </a:txBody>
                  <a:tcPr>
                    <a:solidFill>
                      <a:srgbClr val="FFFF00"/>
                    </a:solidFill>
                  </a:tcPr>
                </a:tc>
              </a:tr>
              <a:tr h="1008112">
                <a:tc>
                  <a:txBody>
                    <a:bodyPr/>
                    <a:lstStyle/>
                    <a:p>
                      <a:pPr algn="ctr" rtl="1"/>
                      <a:r>
                        <a:rPr lang="fa-IR" b="1" dirty="0" smtClean="0">
                          <a:cs typeface="B Nazanin" pitchFamily="2" charset="-78"/>
                        </a:rPr>
                        <a:t>اندک</a:t>
                      </a:r>
                      <a:endParaRPr lang="fa-IR" b="1" dirty="0">
                        <a:cs typeface="B Nazanin" pitchFamily="2" charset="-78"/>
                      </a:endParaRPr>
                    </a:p>
                  </a:txBody>
                  <a:tcPr>
                    <a:solidFill>
                      <a:schemeClr val="bg1">
                        <a:lumMod val="7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cs typeface="B Nazanin" pitchFamily="2" charset="-78"/>
                        </a:rPr>
                        <a:t>انتقال ریسک</a:t>
                      </a:r>
                      <a:r>
                        <a:rPr lang="fa-IR" b="1" baseline="0" dirty="0" smtClean="0">
                          <a:cs typeface="B Nazanin" pitchFamily="2" charset="-78"/>
                        </a:rPr>
                        <a:t> به شرکت بیمه</a:t>
                      </a:r>
                      <a:endParaRPr lang="fa-IR" b="1" dirty="0" smtClean="0">
                        <a:cs typeface="B Nazanin" pitchFamily="2" charset="-78"/>
                      </a:endParaRPr>
                    </a:p>
                    <a:p>
                      <a:pPr algn="ctr" rtl="1"/>
                      <a:endParaRPr lang="fa-IR" b="1" dirty="0">
                        <a:cs typeface="B Nazanin" pitchFamily="2" charset="-78"/>
                      </a:endParaRPr>
                    </a:p>
                  </a:txBody>
                  <a:tcPr>
                    <a:solidFill>
                      <a:schemeClr val="tx2">
                        <a:lumMod val="60000"/>
                        <a:lumOff val="4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cs typeface="B Nazanin" pitchFamily="2" charset="-78"/>
                        </a:rPr>
                        <a:t>خود بیمه گری</a:t>
                      </a:r>
                    </a:p>
                    <a:p>
                      <a:pPr algn="ctr" rtl="1"/>
                      <a:endParaRPr lang="fa-IR" b="1" dirty="0">
                        <a:cs typeface="B Nazanin" pitchFamily="2" charset="-78"/>
                      </a:endParaRPr>
                    </a:p>
                  </a:txBody>
                  <a:tcPr>
                    <a:solidFill>
                      <a:srgbClr val="FFFF0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cs typeface="B Nazanin" pitchFamily="2" charset="-78"/>
                        </a:rPr>
                        <a:t>خود بیمه گری</a:t>
                      </a:r>
                    </a:p>
                    <a:p>
                      <a:pPr algn="ctr" rtl="1"/>
                      <a:endParaRPr lang="fa-IR" b="1" dirty="0">
                        <a:cs typeface="B Nazanin" pitchFamily="2" charset="-78"/>
                      </a:endParaRPr>
                    </a:p>
                  </a:txBody>
                  <a:tcPr>
                    <a:solidFill>
                      <a:srgbClr val="FFFF00"/>
                    </a:solidFill>
                  </a:tcPr>
                </a:tc>
              </a:tr>
            </a:tbl>
          </a:graphicData>
        </a:graphic>
      </p:graphicFrame>
      <p:sp>
        <p:nvSpPr>
          <p:cNvPr id="3" name="Title 2"/>
          <p:cNvSpPr>
            <a:spLocks noGrp="1"/>
          </p:cNvSpPr>
          <p:nvPr>
            <p:ph type="title"/>
          </p:nvPr>
        </p:nvSpPr>
        <p:spPr/>
        <p:txBody>
          <a:bodyPr/>
          <a:lstStyle/>
          <a:p>
            <a:r>
              <a:rPr lang="fa-IR" dirty="0" smtClean="0"/>
              <a:t>کنترل مالی ریسک                 </a:t>
            </a:r>
            <a:endParaRPr lang="fa-IR" dirty="0"/>
          </a:p>
        </p:txBody>
      </p:sp>
    </p:spTree>
    <p:extLst>
      <p:ext uri="{BB962C8B-B14F-4D97-AF65-F5344CB8AC3E}">
        <p14:creationId xmlns:p14="http://schemas.microsoft.com/office/powerpoint/2010/main" xmlns="" val="1860825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96944" cy="2074242"/>
          </a:xfrm>
          <a:solidFill>
            <a:schemeClr val="tx2">
              <a:lumMod val="20000"/>
              <a:lumOff val="80000"/>
            </a:schemeClr>
          </a:solidFill>
          <a:ln>
            <a:solidFill>
              <a:schemeClr val="tx1"/>
            </a:solidFill>
          </a:ln>
        </p:spPr>
        <p:txBody>
          <a:bodyPr>
            <a:normAutofit fontScale="90000"/>
          </a:bodyPr>
          <a:lstStyle/>
          <a:p>
            <a:pPr algn="ctr"/>
            <a:r>
              <a:rPr lang="fa-IR" dirty="0" smtClean="0">
                <a:solidFill>
                  <a:srgbClr val="002060"/>
                </a:solidFill>
                <a:cs typeface="B Nazanin" pitchFamily="2" charset="-78"/>
              </a:rPr>
              <a:t>مدريت ريسك بخشي از مدريت عمومي است كه در سال 1916 در كتاب ” مديريت عمومي و صنعتي“ هنري فايول از پيشگامان علم مدريت بيان شده است.‌‍</a:t>
            </a:r>
            <a:endParaRPr lang="en-US" dirty="0">
              <a:solidFill>
                <a:srgbClr val="002060"/>
              </a:solidFill>
              <a:cs typeface="B Nazanin" pitchFamily="2" charset="-78"/>
            </a:endParaRPr>
          </a:p>
        </p:txBody>
      </p:sp>
      <p:sp>
        <p:nvSpPr>
          <p:cNvPr id="6" name="Content Placeholder 5"/>
          <p:cNvSpPr>
            <a:spLocks noGrp="1"/>
          </p:cNvSpPr>
          <p:nvPr>
            <p:ph idx="1"/>
          </p:nvPr>
        </p:nvSpPr>
        <p:spPr>
          <a:xfrm>
            <a:off x="539552" y="3343605"/>
            <a:ext cx="8229600" cy="3514395"/>
          </a:xfrm>
        </p:spPr>
        <p:txBody>
          <a:bodyPr>
            <a:normAutofit/>
          </a:bodyPr>
          <a:lstStyle/>
          <a:p>
            <a:pPr algn="r">
              <a:buNone/>
            </a:pPr>
            <a:r>
              <a:rPr lang="fa-IR" b="1" dirty="0" smtClean="0"/>
              <a:t>فعاليت هاي يك موسسه اقتصادي را ميتوان به شش گروه تقسيم كرد:</a:t>
            </a:r>
          </a:p>
          <a:p>
            <a:pPr algn="r">
              <a:buNone/>
            </a:pPr>
            <a:r>
              <a:rPr lang="fa-IR" b="1" dirty="0" smtClean="0"/>
              <a:t>1 –امور فني</a:t>
            </a:r>
          </a:p>
          <a:p>
            <a:pPr algn="r">
              <a:buNone/>
            </a:pPr>
            <a:r>
              <a:rPr lang="fa-IR" b="1" dirty="0" smtClean="0"/>
              <a:t>2 –امور تجاري</a:t>
            </a:r>
          </a:p>
          <a:p>
            <a:pPr algn="r">
              <a:buNone/>
            </a:pPr>
            <a:r>
              <a:rPr lang="fa-IR" b="1" dirty="0" smtClean="0"/>
              <a:t>3 –امور مالي</a:t>
            </a:r>
          </a:p>
          <a:p>
            <a:pPr algn="r">
              <a:buNone/>
            </a:pPr>
            <a:r>
              <a:rPr lang="fa-IR" b="1" dirty="0" smtClean="0"/>
              <a:t>4 –امور حسابداري</a:t>
            </a:r>
          </a:p>
          <a:p>
            <a:pPr algn="r">
              <a:buNone/>
            </a:pPr>
            <a:r>
              <a:rPr lang="fa-IR" b="1" dirty="0" smtClean="0"/>
              <a:t>5 –امور اداري</a:t>
            </a:r>
          </a:p>
          <a:p>
            <a:pPr algn="r">
              <a:buNone/>
            </a:pPr>
            <a:r>
              <a:rPr lang="fa-IR" b="1" dirty="0" smtClean="0"/>
              <a:t>6 –امور ايمني</a:t>
            </a:r>
            <a:endParaRPr lang="en-US"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solidFill>
                  <a:srgbClr val="FF0000"/>
                </a:solidFill>
                <a:cs typeface="B Nazanin" pitchFamily="2" charset="-78"/>
              </a:rPr>
              <a:t>موفق و حرفه اي باشيد</a:t>
            </a:r>
            <a:endParaRPr lang="en-US" dirty="0">
              <a:solidFill>
                <a:srgbClr val="FF0000"/>
              </a:solidFill>
              <a:cs typeface="B Nazanin" pitchFamily="2" charset="-78"/>
            </a:endParaRPr>
          </a:p>
        </p:txBody>
      </p:sp>
      <p:sp>
        <p:nvSpPr>
          <p:cNvPr id="3" name="Subtitle 2"/>
          <p:cNvSpPr>
            <a:spLocks noGrp="1"/>
          </p:cNvSpPr>
          <p:nvPr>
            <p:ph type="subTitle" idx="1"/>
          </p:nvPr>
        </p:nvSpPr>
        <p:spPr/>
        <p:txBody>
          <a:bodyPr/>
          <a:lstStyle/>
          <a:p>
            <a:r>
              <a:rPr lang="fa-IR" b="1" dirty="0" smtClean="0">
                <a:solidFill>
                  <a:srgbClr val="00B0F0"/>
                </a:solidFill>
                <a:cs typeface="B Nazanin" pitchFamily="2" charset="-78"/>
              </a:rPr>
              <a:t>با تشكر</a:t>
            </a:r>
            <a:endParaRPr lang="en-US" b="1" dirty="0">
              <a:solidFill>
                <a:srgbClr val="00B0F0"/>
              </a:solidFill>
              <a:cs typeface="B Nazani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buNone/>
            </a:pPr>
            <a:r>
              <a:rPr lang="fa-IR" sz="3200" b="1" dirty="0" smtClean="0">
                <a:solidFill>
                  <a:srgbClr val="FF0000"/>
                </a:solidFill>
              </a:rPr>
              <a:t>امور فني</a:t>
            </a:r>
            <a:r>
              <a:rPr lang="fa-IR" b="1" dirty="0" smtClean="0">
                <a:solidFill>
                  <a:srgbClr val="FF0000"/>
                </a:solidFill>
              </a:rPr>
              <a:t>: </a:t>
            </a:r>
            <a:r>
              <a:rPr lang="fa-IR" b="1" dirty="0" smtClean="0"/>
              <a:t>كليه عمليات مربوط به توليد كالا و خدمات     </a:t>
            </a:r>
          </a:p>
          <a:p>
            <a:pPr algn="r">
              <a:buNone/>
            </a:pPr>
            <a:r>
              <a:rPr lang="fa-IR" sz="3200" b="1" dirty="0" smtClean="0">
                <a:solidFill>
                  <a:srgbClr val="FF0000"/>
                </a:solidFill>
              </a:rPr>
              <a:t>امور تجاري: </a:t>
            </a:r>
            <a:r>
              <a:rPr lang="fa-IR" b="1" dirty="0" smtClean="0"/>
              <a:t>شامل بازاريابي، عرضه و فروش كالا و خدمات</a:t>
            </a:r>
          </a:p>
          <a:p>
            <a:pPr algn="r">
              <a:buNone/>
            </a:pPr>
            <a:r>
              <a:rPr lang="fa-IR" sz="3200" b="1" dirty="0" smtClean="0">
                <a:solidFill>
                  <a:srgbClr val="FF0000"/>
                </a:solidFill>
              </a:rPr>
              <a:t>امور مالي: </a:t>
            </a:r>
            <a:r>
              <a:rPr lang="fa-IR" b="1" dirty="0" smtClean="0"/>
              <a:t>شامل مدريت سرمايه گذاري به منظوراستفاده بهينه از سرمايه و ايجاد درآمد بيشتر</a:t>
            </a:r>
          </a:p>
          <a:p>
            <a:pPr algn="r">
              <a:buNone/>
            </a:pPr>
            <a:r>
              <a:rPr lang="fa-IR" sz="3200" b="1" dirty="0" smtClean="0">
                <a:solidFill>
                  <a:srgbClr val="FF0000"/>
                </a:solidFill>
              </a:rPr>
              <a:t>امور حسابداري: </a:t>
            </a:r>
            <a:r>
              <a:rPr lang="fa-IR" b="1" dirty="0" smtClean="0"/>
              <a:t>تجزيه تحليل هزينه ها ، تهيه صورتهاي مالي و كنترل و تنظيم دخل و خرج</a:t>
            </a:r>
          </a:p>
          <a:p>
            <a:pPr algn="r">
              <a:buNone/>
            </a:pPr>
            <a:r>
              <a:rPr lang="fa-IR" sz="3200" b="1" dirty="0" smtClean="0">
                <a:solidFill>
                  <a:srgbClr val="FF0000"/>
                </a:solidFill>
              </a:rPr>
              <a:t>امور اداري:  </a:t>
            </a:r>
            <a:r>
              <a:rPr lang="fa-IR" b="1" dirty="0" smtClean="0"/>
              <a:t>شامل برنامه ريزي و نظرت بر اجراي برنامه ها در جهت گردش مطلوب كار</a:t>
            </a:r>
          </a:p>
          <a:p>
            <a:pPr algn="r">
              <a:buNone/>
            </a:pPr>
            <a:r>
              <a:rPr lang="fa-IR" sz="3200" b="1" dirty="0" smtClean="0">
                <a:solidFill>
                  <a:srgbClr val="FF0000"/>
                </a:solidFill>
              </a:rPr>
              <a:t>امور ايمني: </a:t>
            </a:r>
            <a:r>
              <a:rPr lang="fa-IR" b="1" dirty="0" smtClean="0"/>
              <a:t>محافظت از سرمايه ها، داراييها و نيروي انساني</a:t>
            </a:r>
            <a:endParaRPr lang="en-US" b="1" dirty="0"/>
          </a:p>
        </p:txBody>
      </p:sp>
      <p:sp>
        <p:nvSpPr>
          <p:cNvPr id="2" name="Title 1"/>
          <p:cNvSpPr>
            <a:spLocks noGrp="1"/>
          </p:cNvSpPr>
          <p:nvPr>
            <p:ph type="title"/>
          </p:nvPr>
        </p:nvSpPr>
        <p:spPr/>
        <p:txBody>
          <a:bodyPr/>
          <a:lstStyle/>
          <a:p>
            <a:r>
              <a:rPr lang="fa-IR" dirty="0" smtClean="0">
                <a:cs typeface="B Nazanin" pitchFamily="2" charset="-78"/>
              </a:rPr>
              <a:t>تعريف امور ششگانه مورد نظر فايول:      </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5400600"/>
          </a:xfrm>
        </p:spPr>
        <p:txBody>
          <a:bodyPr/>
          <a:lstStyle/>
          <a:p>
            <a:pPr algn="ctr"/>
            <a:r>
              <a:rPr lang="fa-IR" dirty="0" smtClean="0">
                <a:solidFill>
                  <a:schemeClr val="accent4">
                    <a:lumMod val="20000"/>
                    <a:lumOff val="80000"/>
                  </a:schemeClr>
                </a:solidFill>
                <a:cs typeface="B Nazanin" pitchFamily="2" charset="-78"/>
              </a:rPr>
              <a:t>از نظر فايول امور ايمني شامل كليه اقداماتي است كه مديران را از ادامه فعاليت سازمان مطمئن ميكند و شرايط لازم را براي آرامش نيروي انساني شاغل در سازمان فراهم ميسازد.</a:t>
            </a:r>
            <a:endParaRPr lang="en-US" dirty="0">
              <a:solidFill>
                <a:schemeClr val="accent4">
                  <a:lumMod val="20000"/>
                  <a:lumOff val="80000"/>
                </a:schemeClr>
              </a:solidFill>
              <a:cs typeface="B Nazanin"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isk%20managemet2.jpg"/>
          <p:cNvPicPr>
            <a:picLocks noGrp="1" noChangeAspect="1"/>
          </p:cNvPicPr>
          <p:nvPr>
            <p:ph idx="1"/>
          </p:nvPr>
        </p:nvPicPr>
        <p:blipFill>
          <a:blip r:embed="rId2" cstate="print"/>
          <a:stretch>
            <a:fillRect/>
          </a:stretch>
        </p:blipFill>
        <p:spPr>
          <a:xfrm>
            <a:off x="1403648" y="1484784"/>
            <a:ext cx="6408712" cy="4608512"/>
          </a:xfrm>
        </p:spPr>
      </p:pic>
      <p:sp>
        <p:nvSpPr>
          <p:cNvPr id="2" name="Title 1"/>
          <p:cNvSpPr>
            <a:spLocks noGrp="1"/>
          </p:cNvSpPr>
          <p:nvPr>
            <p:ph type="title"/>
          </p:nvPr>
        </p:nvSpPr>
        <p:spPr>
          <a:xfrm>
            <a:off x="1331640" y="260648"/>
            <a:ext cx="6408712" cy="1143000"/>
          </a:xfrm>
        </p:spPr>
        <p:txBody>
          <a:bodyPr/>
          <a:lstStyle/>
          <a:p>
            <a:r>
              <a:rPr lang="fa-IR" dirty="0" smtClean="0">
                <a:cs typeface="B Nazanin" pitchFamily="2" charset="-78"/>
              </a:rPr>
              <a:t>امور ايمني =  مديريت ريسك         </a:t>
            </a:r>
            <a:endParaRPr lang="en-US" dirty="0">
              <a:cs typeface="B Nazanin"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1726</TotalTime>
  <Words>2870</Words>
  <Application>Microsoft Office PowerPoint</Application>
  <PresentationFormat>On-screen Show (4:3)</PresentationFormat>
  <Paragraphs>294</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Concourse</vt:lpstr>
      <vt:lpstr>             مدريت ريسك    </vt:lpstr>
      <vt:lpstr>Slide 2</vt:lpstr>
      <vt:lpstr>مدريت ريسك</vt:lpstr>
      <vt:lpstr>تاريخچه مديريت ريسك</vt:lpstr>
      <vt:lpstr>امروزه بيمه به عنوان يكي از كارآمد ترين شيوه هاي تامين مالي خسارت در مديريت ريسك شناخته ميشود </vt:lpstr>
      <vt:lpstr>مدريت ريسك بخشي از مدريت عمومي است كه در سال 1916 در كتاب ” مديريت عمومي و صنعتي“ هنري فايول از پيشگامان علم مدريت بيان شده است.‌‍</vt:lpstr>
      <vt:lpstr>تعريف امور ششگانه مورد نظر فايول:      </vt:lpstr>
      <vt:lpstr>از نظر فايول امور ايمني شامل كليه اقداماتي است كه مديران را از ادامه فعاليت سازمان مطمئن ميكند و شرايط لازم را براي آرامش نيروي انساني شاغل در سازمان فراهم ميسازد.</vt:lpstr>
      <vt:lpstr>امور ايمني =  مديريت ريسك         </vt:lpstr>
      <vt:lpstr>مفاهيم بنيادي خطر و ريسك          </vt:lpstr>
      <vt:lpstr>ريسك يا مخاطره                 </vt:lpstr>
      <vt:lpstr>ریسک و جنبه های آن              </vt:lpstr>
      <vt:lpstr>تفاوت ریسک و حادثه             </vt:lpstr>
      <vt:lpstr>تعریف ریسک از دیدگاه ریاضی و آمار   </vt:lpstr>
      <vt:lpstr>تعریف ریسک از دیدگاه بیمه ای        </vt:lpstr>
      <vt:lpstr>تعریف ریسک از نگاه ایمنی          </vt:lpstr>
      <vt:lpstr>       RISK MANAGEMENT   </vt:lpstr>
      <vt:lpstr>مديريت ريسك بايد فرايندي پيوسته و رو به رشد باشد و در دل استراتژي سازمان جا داشته باشد. مديريت ريسك بايد با يك خط مشئ موثر كه توسط اكثر مديران ارشد هدايت ميشود در فرهنگ سازماني نهادينه  گردد.</vt:lpstr>
      <vt:lpstr>فوايد مديريت ريسك</vt:lpstr>
      <vt:lpstr>مديريت ريسك قويا به عنوان ابزاري شناخته ميشود كه با جنبه منفي عواقب سرو كار دارد. مديريت ايمني ريسك بر پيشگيري  كاهش خسارت تاكيد دارد. </vt:lpstr>
      <vt:lpstr>طبقه بندی انواع ریسک            </vt:lpstr>
      <vt:lpstr>ادامه انواع طبقه بندی ریسک          </vt:lpstr>
      <vt:lpstr>Financial Risk</vt:lpstr>
      <vt:lpstr>Non-Financial risk ريسك هاي غير مالي    </vt:lpstr>
      <vt:lpstr>Pure Risk ريسك هاي خالص </vt:lpstr>
      <vt:lpstr>Slide 26</vt:lpstr>
      <vt:lpstr>Fundamental risk ريسك هاي اساسي</vt:lpstr>
      <vt:lpstr>Particular risk ريسك هاي جزيي يا خاص</vt:lpstr>
      <vt:lpstr>مخاطره و عوامل تشدید خطر             </vt:lpstr>
      <vt:lpstr>مخاطره                             </vt:lpstr>
      <vt:lpstr>انواع مخاطرات                       </vt:lpstr>
      <vt:lpstr>     Moral and morale Hazards</vt:lpstr>
      <vt:lpstr>              انواع ریسک های مالی                   </vt:lpstr>
      <vt:lpstr>ادامه انواع ریسک های مالی              </vt:lpstr>
      <vt:lpstr>انواع ریسک های غیر مالی           </vt:lpstr>
      <vt:lpstr>ادامه انواع ریسک های غیر مالی            </vt:lpstr>
      <vt:lpstr>فرآیند مدیریت ریسک               </vt:lpstr>
      <vt:lpstr>Slide 38</vt:lpstr>
      <vt:lpstr>شناسایی و تشخیص ریسک            </vt:lpstr>
      <vt:lpstr>تکنیک ها و روشهای شناسایی ریسک     </vt:lpstr>
      <vt:lpstr>بازرسی فیزیکی                  </vt:lpstr>
      <vt:lpstr>چک لیست             </vt:lpstr>
      <vt:lpstr>نمودار سازمانی            </vt:lpstr>
      <vt:lpstr>نمودار چرخه تولید                 </vt:lpstr>
      <vt:lpstr>What If method</vt:lpstr>
      <vt:lpstr>        FTAتجزیه و تحلیل درخت خطا    </vt:lpstr>
      <vt:lpstr>Slide 47</vt:lpstr>
      <vt:lpstr>تجزیه و تحلیل ریسک                 </vt:lpstr>
      <vt:lpstr>طبقه بندی خطرها بر اساس هزینه       </vt:lpstr>
      <vt:lpstr>رابطه بین تواتر خطر و شدت خسارت         </vt:lpstr>
      <vt:lpstr>طبقه بندی استاندارد های نظامی آمریکا     </vt:lpstr>
      <vt:lpstr>احتمال خطر: امکان به وقوع پیوستن یک خطر در دوره زمانی معین است   </vt:lpstr>
      <vt:lpstr>کاربرد احتمالات در پیش بینی و بر آورد تواتر خطر</vt:lpstr>
      <vt:lpstr>ارزیابی ریسک                    </vt:lpstr>
      <vt:lpstr>ناحیه غیر قابل قبول ریسک                 ناحیه قابل قبول ریسک                   </vt:lpstr>
      <vt:lpstr>روند تصمیم گیری در مدیریت ریسک      </vt:lpstr>
      <vt:lpstr>روش های مواجهه با ریسک           </vt:lpstr>
      <vt:lpstr>کنترل فیزیکی ریسک                  </vt:lpstr>
      <vt:lpstr>کنترل مالی ریسک                 </vt:lpstr>
      <vt:lpstr>موفق و حرفه اي باشيد</vt:lpstr>
    </vt:vector>
  </TitlesOfParts>
  <Company>asia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مدريت ريسك</dc:title>
  <dc:creator>m.hashemi</dc:creator>
  <cp:lastModifiedBy>m.hashemi</cp:lastModifiedBy>
  <cp:revision>133</cp:revision>
  <dcterms:created xsi:type="dcterms:W3CDTF">2013-07-06T10:01:11Z</dcterms:created>
  <dcterms:modified xsi:type="dcterms:W3CDTF">2013-11-06T09:45:17Z</dcterms:modified>
</cp:coreProperties>
</file>